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19" d="100"/>
          <a:sy n="19" d="100"/>
        </p:scale>
        <p:origin x="348" y="3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9/25/2024</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9/25/2024</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9/25/2024</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9/25/2024</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9/25/2024</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3A18D13-A122-7425-858D-5424FBB3E46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 name="Straight Connector 2">
            <a:extLst>
              <a:ext uri="{FF2B5EF4-FFF2-40B4-BE49-F238E27FC236}">
                <a16:creationId xmlns:a16="http://schemas.microsoft.com/office/drawing/2014/main" id="{E5BDA14A-7DEE-9530-6722-86EA792ACAA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42" name="Straight Connector 41">
            <a:extLst>
              <a:ext uri="{FF2B5EF4-FFF2-40B4-BE49-F238E27FC236}">
                <a16:creationId xmlns:a16="http://schemas.microsoft.com/office/drawing/2014/main" id="{48BD2338-FBC9-BCF0-E515-E6D8B3D3C54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spcBef>
                <a:spcPct val="50000"/>
              </a:spcBef>
            </a:pPr>
            <a:r>
              <a:rPr lang="en-US" altLang="en-US" sz="4400" dirty="0">
                <a:latin typeface="Arial" panose="020B0604020202020204" pitchFamily="34" charset="0"/>
                <a:cs typeface="Arial" panose="020B0604020202020204" pitchFamily="34" charset="0"/>
              </a:rPr>
              <a:t>INCLUDE 2 VISUALS </a:t>
            </a:r>
          </a:p>
          <a:p>
            <a:pPr algn="ctr" eaLnBrk="1" hangingPunct="1">
              <a:spcBef>
                <a:spcPct val="50000"/>
              </a:spcBef>
            </a:pPr>
            <a:r>
              <a:rPr lang="en-US" altLang="en-US" sz="4400" dirty="0">
                <a:latin typeface="Arial" panose="020B0604020202020204" pitchFamily="34" charset="0"/>
                <a:cs typeface="Arial" panose="020B0604020202020204" pitchFamily="34" charset="0"/>
              </a:rPr>
              <a:t>(I.E. IMAGES, GRAPHS, TABLES, DIAGRAMS, ETC) </a:t>
            </a:r>
          </a:p>
          <a:p>
            <a:pPr algn="ctr" eaLnBrk="1" hangingPunct="1">
              <a:spcBef>
                <a:spcPct val="50000"/>
              </a:spcBef>
            </a:pPr>
            <a:r>
              <a:rPr lang="en-US" altLang="en-US" sz="4400" dirty="0">
                <a:latin typeface="Arial" panose="020B0604020202020204" pitchFamily="34" charset="0"/>
                <a:cs typeface="Arial" panose="020B0604020202020204" pitchFamily="34" charset="0"/>
              </a:rPr>
              <a:t>N THIS AREA</a:t>
            </a:r>
            <a:endParaRPr lang="en-US" altLang="en-US" sz="17400" dirty="0">
              <a:latin typeface="Arial" panose="020B0604020202020204" pitchFamily="34" charset="0"/>
              <a:cs typeface="Arial" panose="020B0604020202020204" pitchFamily="34" charset="0"/>
            </a:endParaRPr>
          </a:p>
          <a:p>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Introduction</a:t>
            </a:r>
          </a:p>
        </p:txBody>
      </p:sp>
      <p:sp>
        <p:nvSpPr>
          <p:cNvPr id="7" name="Right Triangle 6">
            <a:extLst>
              <a:ext uri="{FF2B5EF4-FFF2-40B4-BE49-F238E27FC236}">
                <a16:creationId xmlns:a16="http://schemas.microsoft.com/office/drawing/2014/main" id="{F9A7FDA5-A59F-E1C8-AD6D-FC6A3481D57B}"/>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a:extLst>
              <a:ext uri="{FF2B5EF4-FFF2-40B4-BE49-F238E27FC236}">
                <a16:creationId xmlns:a16="http://schemas.microsoft.com/office/drawing/2014/main" id="{55E07B87-B15F-0C5C-8729-A3101F88C0D4}"/>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5D7D8F3D-398B-9B4A-5EC0-937ADE01CDF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Discussion</a:t>
            </a:r>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32" name="TextBox 1">
            <a:extLst>
              <a:ext uri="{FF2B5EF4-FFF2-40B4-BE49-F238E27FC236}">
                <a16:creationId xmlns:a16="http://schemas.microsoft.com/office/drawing/2014/main" id="{F748B19C-90A1-4CE8-B231-05B3B8D8F0D5}"/>
              </a:ext>
            </a:extLst>
          </p:cNvPr>
          <p:cNvSpPr txBox="1">
            <a:spLocks noChangeArrowheads="1"/>
          </p:cNvSpPr>
          <p:nvPr/>
        </p:nvSpPr>
        <p:spPr bwMode="auto">
          <a:xfrm>
            <a:off x="1326356" y="392846"/>
            <a:ext cx="31879496"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hangingPunct="1"/>
            <a:r>
              <a:rPr lang="en-US" altLang="en-US" sz="7200" dirty="0">
                <a:solidFill>
                  <a:srgbClr val="003968"/>
                </a:solidFill>
                <a:latin typeface="Avenir Next"/>
                <a:ea typeface="Avenir Next"/>
                <a:cs typeface="Avenir Next"/>
              </a:rPr>
              <a:t>Poster Title </a:t>
            </a:r>
            <a:r>
              <a:rPr lang="en-US" altLang="en-US" sz="4400" i="1" dirty="0">
                <a:solidFill>
                  <a:srgbClr val="FF0000"/>
                </a:solidFill>
                <a:latin typeface="Avenir Next"/>
                <a:ea typeface="Avenir Next"/>
                <a:cs typeface="Avenir Next"/>
              </a:rPr>
              <a:t>(decrease font size if it does not fit)</a:t>
            </a:r>
            <a:endParaRPr lang="en-US" altLang="en-US" sz="7200" dirty="0">
              <a:solidFill>
                <a:srgbClr val="003968"/>
              </a:solidFill>
              <a:latin typeface="Avenir Next"/>
              <a:ea typeface="Avenir Next"/>
              <a:cs typeface="Avenir Next"/>
            </a:endParaRPr>
          </a:p>
          <a:p>
            <a:pPr eaLnBrk="1" hangingPunct="1"/>
            <a:r>
              <a:rPr lang="en-US" altLang="en-US" sz="5400" b="0" dirty="0">
                <a:solidFill>
                  <a:srgbClr val="003968"/>
                </a:solidFill>
                <a:latin typeface="Avenir Next"/>
                <a:ea typeface="Avenir Next"/>
                <a:cs typeface="Avenir Next"/>
              </a:rPr>
              <a:t>Researchers’ Names </a:t>
            </a:r>
            <a:r>
              <a:rPr lang="en-US" altLang="en-US" sz="3200" b="0" i="1" dirty="0">
                <a:solidFill>
                  <a:srgbClr val="FF0000"/>
                </a:solidFill>
                <a:latin typeface="Avenir Next"/>
                <a:ea typeface="Avenir Next"/>
                <a:cs typeface="Avenir Next"/>
              </a:rPr>
              <a:t>Your name &amp; mentor names should be spelled out completely with first and last name, and include appropriate title (MS2, M.D., D.O. etc.)</a:t>
            </a:r>
            <a:endParaRPr lang="en-US" altLang="en-US" sz="6000" b="0" dirty="0">
              <a:solidFill>
                <a:srgbClr val="003968"/>
              </a:solidFill>
              <a:latin typeface="Avenir Next"/>
              <a:ea typeface="Avenir Next"/>
              <a:cs typeface="Avenir Next"/>
            </a:endParaRPr>
          </a:p>
          <a:p>
            <a:pPr eaLnBrk="1" fontAlgn="auto" hangingPunct="1">
              <a:spcBef>
                <a:spcPts val="0"/>
              </a:spcBef>
              <a:spcAft>
                <a:spcPts val="0"/>
              </a:spcAft>
              <a:defRPr/>
            </a:pPr>
            <a:r>
              <a:rPr lang="en-US" altLang="en-US" sz="5400" b="0" dirty="0">
                <a:solidFill>
                  <a:srgbClr val="003968"/>
                </a:solidFill>
                <a:latin typeface="Avenir Next"/>
                <a:ea typeface="Avenir Next"/>
                <a:cs typeface="Avenir Next"/>
              </a:rPr>
              <a:t>Florida Atlantic University, Charles E. Schmidt College of Medicine </a:t>
            </a:r>
            <a:r>
              <a:rPr lang="en-US" altLang="en-US" sz="4400" b="0" i="1" dirty="0">
                <a:solidFill>
                  <a:srgbClr val="FF0000"/>
                </a:solidFill>
                <a:latin typeface="Avenir Next"/>
                <a:ea typeface="Avenir Next"/>
                <a:cs typeface="Avenir Next"/>
              </a:rPr>
              <a:t>List institutions involved</a:t>
            </a:r>
          </a:p>
          <a:p>
            <a:pPr eaLnBrk="1" fontAlgn="auto" hangingPunct="1">
              <a:spcBef>
                <a:spcPts val="0"/>
              </a:spcBef>
              <a:spcAft>
                <a:spcPts val="0"/>
              </a:spcAft>
              <a:defRPr/>
            </a:pPr>
            <a:endParaRPr lang="en-US" altLang="en-US" sz="6600" b="0" dirty="0">
              <a:solidFill>
                <a:srgbClr val="003968"/>
              </a:solidFill>
              <a:latin typeface="Avenir Next"/>
              <a:ea typeface="Avenir Next"/>
              <a:cs typeface="Avenir Next"/>
            </a:endParaRPr>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Case Description</a:t>
            </a:r>
            <a:endPar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u="sng" dirty="0">
                <a:solidFill>
                  <a:schemeClr val="tx1"/>
                </a:solidFill>
                <a:latin typeface="Arial" panose="020B0604020202020204" pitchFamily="34" charset="0"/>
                <a:cs typeface="Arial" panose="020B0604020202020204" pitchFamily="34" charset="0"/>
                <a:hlinkClick r:id="rId3"/>
              </a:rPr>
              <a:t>You can reference the ACP’s Guide to Preparing for a Poster Presentation</a:t>
            </a:r>
            <a:r>
              <a:rPr lang="en-US" sz="3200" b="0" u="sng" dirty="0">
                <a:solidFill>
                  <a:schemeClr val="tx1"/>
                </a:solidFill>
                <a:latin typeface="Arial" panose="020B0604020202020204" pitchFamily="34" charset="0"/>
                <a:cs typeface="Arial" panose="020B0604020202020204" pitchFamily="34" charset="0"/>
              </a:rPr>
              <a:t> </a:t>
            </a:r>
            <a:endParaRPr lang="en-US" sz="3200" b="0" dirty="0">
              <a:solidFill>
                <a:schemeClr val="tx1"/>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chemeClr val="tx1"/>
                </a:solidFill>
                <a:latin typeface="Arial" panose="020B0604020202020204" pitchFamily="34" charset="0"/>
                <a:cs typeface="Arial" panose="020B0604020202020204" pitchFamily="34" charset="0"/>
                <a:hlinkClick r:id="rId4"/>
              </a:rPr>
              <a:t>COMStudentAffairs@health.fau.edu</a:t>
            </a:r>
            <a:r>
              <a:rPr lang="en-US" sz="3200" b="0" dirty="0">
                <a:solidFill>
                  <a:schemeClr val="tx1"/>
                </a:solidFill>
                <a:latin typeface="Arial" panose="020B0604020202020204" pitchFamily="34" charset="0"/>
                <a:cs typeface="Arial" panose="020B0604020202020204" pitchFamily="34" charset="0"/>
              </a:rPr>
              <a:t>. 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chemeClr val="tx1"/>
                </a:solidFill>
                <a:latin typeface="Arial" panose="020B0604020202020204" pitchFamily="34" charset="0"/>
                <a:cs typeface="Arial" panose="020B0604020202020204" pitchFamily="34" charset="0"/>
                <a:hlinkClick r:id="rId5"/>
              </a:rPr>
              <a:t>https://www.fau.edu/sg/services/posterprinting/</a:t>
            </a:r>
            <a:r>
              <a:rPr lang="en-US" sz="3200" b="0" dirty="0">
                <a:solidFill>
                  <a:schemeClr val="tx1"/>
                </a:solidFill>
                <a:latin typeface="Arial" panose="020B0604020202020204" pitchFamily="34" charset="0"/>
                <a:cs typeface="Arial" panose="020B0604020202020204" pitchFamily="34" charset="0"/>
              </a:rPr>
              <a:t> 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0cd5dc61-2f15-4bad-a112-36b28c5613c7">
      <Terms xmlns="http://schemas.microsoft.com/office/infopath/2007/PartnerControls"/>
    </lcf76f155ced4ddcb4097134ff3c332f>
    <_Flow_SignoffStatus xmlns="0cd5dc61-2f15-4bad-a112-36b28c5613c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E9BF9D9E72DF408D1FC4D7EE6F26D5" ma:contentTypeVersion="31" ma:contentTypeDescription="Create a new document." ma:contentTypeScope="" ma:versionID="c9f7b8b78e199adb4e9a61c32918cd2c">
  <xsd:schema xmlns:xsd="http://www.w3.org/2001/XMLSchema" xmlns:xs="http://www.w3.org/2001/XMLSchema" xmlns:p="http://schemas.microsoft.com/office/2006/metadata/properties" xmlns:ns2="423f1449-d494-4801-9b26-7fc50e542d22" xmlns:ns3="0cd5dc61-2f15-4bad-a112-36b28c5613c7" xmlns:ns4="099b29d4-a3d8-462c-83b1-056f7d53c45a" targetNamespace="http://schemas.microsoft.com/office/2006/metadata/properties" ma:root="true" ma:fieldsID="3f195ab91330b284a5603c46acd76850" ns2:_="" ns3:_="" ns4:_="">
    <xsd:import namespace="423f1449-d494-4801-9b26-7fc50e542d22"/>
    <xsd:import namespace="0cd5dc61-2f15-4bad-a112-36b28c5613c7"/>
    <xsd:import namespace="099b29d4-a3d8-462c-83b1-056f7d53c45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3f1449-d494-4801-9b26-7fc50e542d2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d5dc61-2f15-4bad-a112-36b28c5613c7"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_Flow_SignoffStatus" ma:index="19" nillable="true" ma:displayName="Sign-off status" ma:internalName="Sign_x002d_off_x0020_status">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www.w3.org/XML/1998/namespace"/>
    <ds:schemaRef ds:uri="http://purl.org/dc/dcmitype/"/>
    <ds:schemaRef ds:uri="http://schemas.microsoft.com/office/2006/metadata/properties"/>
    <ds:schemaRef ds:uri="099b29d4-a3d8-462c-83b1-056f7d53c45a"/>
    <ds:schemaRef ds:uri="http://schemas.microsoft.com/office/infopath/2007/PartnerControls"/>
    <ds:schemaRef ds:uri="http://schemas.openxmlformats.org/package/2006/metadata/core-properties"/>
    <ds:schemaRef ds:uri="http://purl.org/dc/terms/"/>
    <ds:schemaRef ds:uri="6434e940-b36d-4b94-8aaf-b967fb36a34b"/>
    <ds:schemaRef ds:uri="ef9e739a-0788-4862-a444-014650f1bffc"/>
    <ds:schemaRef ds:uri="http://purl.org/dc/elements/1.1/"/>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9C3C1A98-6EC9-4C9F-9779-9B7599F2ED4F}"/>
</file>

<file path=docProps/app.xml><?xml version="1.0" encoding="utf-8"?>
<Properties xmlns="http://schemas.openxmlformats.org/officeDocument/2006/extended-properties" xmlns:vt="http://schemas.openxmlformats.org/officeDocument/2006/docPropsVTypes">
  <Template>Gallery</Template>
  <TotalTime>6584</TotalTime>
  <Words>770</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Joanna Duran</cp:lastModifiedBy>
  <cp:revision>289</cp:revision>
  <dcterms:created xsi:type="dcterms:W3CDTF">2005-09-12T13:56:44Z</dcterms:created>
  <dcterms:modified xsi:type="dcterms:W3CDTF">2024-09-25T16:04:03Z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0x01010088E9BF9D9E72DF408D1FC4D7EE6F26D5</vt:lpwstr>
  </property>
</Properties>
</file>