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1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Wood" initials="SW" lastIdx="2" clrIdx="0"/>
  <p:cmAuthor id="2" name="julie pilitsis" initials="jp" lastIdx="15" clrIdx="1"/>
  <p:cmAuthor id="3" name="Julie Pilitsis" initials="JP" lastIdx="49" clrIdx="2"/>
  <p:cmAuthor id="4" name="Dorothy Air" initials="DA" lastIdx="1" clrIdx="3"/>
  <p:cmAuthor id="5" name="Olga Khazen" initials="OK" lastIdx="3" clrIdx="4"/>
  <p:cmAuthor id="6" name="Michael Turtz" initials="MT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FFFF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D4415E-B686-4CC2-A986-525CD0475EBA}" v="3" dt="2024-03-07T21:03:58.4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6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2684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80C53B-817B-A0F9-CA5D-1B3BD37330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F902A2-5A8D-A1AF-6409-D0875EE90D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67063-50FD-449E-A1F9-3A15E24754C5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D74A21-EDFE-95E5-2D1D-68ADE584E8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D915C4-5067-0855-3823-6B8307C602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A9E2B-8098-4EE1-950C-0BBAD2C96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95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13E7E-A852-4C4D-929B-5CF2ECF485E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25799-B1E5-4DA9-807D-60654FAB0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09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6">
            <a:extLst>
              <a:ext uri="{FF2B5EF4-FFF2-40B4-BE49-F238E27FC236}">
                <a16:creationId xmlns:a16="http://schemas.microsoft.com/office/drawing/2014/main" id="{39557798-0576-08D4-6389-9313F360E0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/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9A8F22F2-4BDD-19FC-01C7-4544646AC10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03646" y="538084"/>
            <a:ext cx="8102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students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research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graduate medical education </a:t>
            </a:r>
            <a:r>
              <a:rPr lang="en-US" sz="1200" b="0" i="0" spc="300" dirty="0">
                <a:solidFill>
                  <a:srgbClr val="CC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1200" b="0" i="0" spc="300" dirty="0">
                <a:solidFill>
                  <a:srgbClr val="003366"/>
                </a:solidFill>
                <a:effectLst/>
                <a:latin typeface="Arial" panose="020B0604020202020204" pitchFamily="34" charset="0"/>
              </a:rPr>
              <a:t> clinical practice</a:t>
            </a:r>
            <a:endParaRPr kumimoji="0" lang="en-US" altLang="en-US" sz="1200" b="1" i="1" u="none" strike="noStrike" kern="1200" cap="none" spc="300" normalizeH="0" baseline="0" noProof="0" dirty="0">
              <a:ln>
                <a:noFill/>
              </a:ln>
              <a:solidFill>
                <a:srgbClr val="00457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D7207918-1439-E544-86F9-7426916995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A5F7B8C6-2451-D854-4C31-85180708B7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30" name="Rectangle 26">
            <a:extLst>
              <a:ext uri="{FF2B5EF4-FFF2-40B4-BE49-F238E27FC236}">
                <a16:creationId xmlns:a16="http://schemas.microsoft.com/office/drawing/2014/main" id="{4FB89AE5-9E99-7621-F0D8-46B418A4007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-9752"/>
            <a:ext cx="1372032" cy="963910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FDF900-B6F8-809D-29F2-C85E80782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5828"/>
            <a:ext cx="10515600" cy="738446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FE5E0B-9456-4AEB-7938-F87E4447E4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03563" y="4254500"/>
            <a:ext cx="5364162" cy="5701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>
                <a:solidFill>
                  <a:srgbClr val="00206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0F00C6-6B72-2B55-5E2A-0DD34C9EC7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03563" y="4824613"/>
            <a:ext cx="5364162" cy="5701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i="1">
                <a:solidFill>
                  <a:srgbClr val="00206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4" name="Picture 3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7C50EEAE-BE9B-4B15-3B0F-0FDFCFDD6B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883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8533"/>
            <a:ext cx="10515600" cy="793526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04CB-EDAD-4EC4-933E-E9E27EBD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2773"/>
            <a:ext cx="10515600" cy="4507966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6DD8A5C-4FD4-D499-EB5A-A8E0178E6222}"/>
              </a:ext>
            </a:extLst>
          </p:cNvPr>
          <p:cNvSpPr txBox="1">
            <a:spLocks/>
          </p:cNvSpPr>
          <p:nvPr userDrawn="1"/>
        </p:nvSpPr>
        <p:spPr>
          <a:xfrm>
            <a:off x="0" y="857886"/>
            <a:ext cx="121920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6">
            <a:extLst>
              <a:ext uri="{FF2B5EF4-FFF2-40B4-BE49-F238E27FC236}">
                <a16:creationId xmlns:a16="http://schemas.microsoft.com/office/drawing/2014/main" id="{4C53B0D9-5C97-6139-99B9-4D946EBB32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21" name="Rectangle 26">
            <a:extLst>
              <a:ext uri="{FF2B5EF4-FFF2-40B4-BE49-F238E27FC236}">
                <a16:creationId xmlns:a16="http://schemas.microsoft.com/office/drawing/2014/main" id="{1773E946-A8E9-F0FE-366C-C8BA8BAF64E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-9752"/>
            <a:ext cx="1372032" cy="963910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pic>
        <p:nvPicPr>
          <p:cNvPr id="5" name="Picture 4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2F9D353C-FF15-D21B-74A8-F6378DD272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74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6">
            <a:extLst>
              <a:ext uri="{FF2B5EF4-FFF2-40B4-BE49-F238E27FC236}">
                <a16:creationId xmlns:a16="http://schemas.microsoft.com/office/drawing/2014/main" id="{625FFA09-60D8-6C1F-E44E-159E6694A1A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" y="0"/>
            <a:ext cx="1520329" cy="6858000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2E0E4F8-E9E6-3F1D-FAEB-6F349D1B7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0016" y="1454042"/>
            <a:ext cx="10088219" cy="495669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E25F59-B337-0660-C7B7-9A56AE01D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016" y="447261"/>
            <a:ext cx="10088219" cy="100678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15175070-9A31-60A6-7F7C-E821915C84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96" y="195980"/>
            <a:ext cx="1221334" cy="67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36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4E0A2-23D9-09DD-436F-C04DF4CE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72" y="1271704"/>
            <a:ext cx="3456397" cy="1325563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9D805A-D7FB-229A-54E6-BFE3B48E549C}"/>
              </a:ext>
            </a:extLst>
          </p:cNvPr>
          <p:cNvSpPr/>
          <p:nvPr userDrawn="1"/>
        </p:nvSpPr>
        <p:spPr>
          <a:xfrm>
            <a:off x="4294597" y="749663"/>
            <a:ext cx="7674795" cy="576415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8890D7F-1C3B-8976-10A2-2173341425B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373563" y="825500"/>
            <a:ext cx="7483475" cy="5575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A397174-D430-7AE8-1A6E-1DF716EE8F5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9263" y="2762656"/>
            <a:ext cx="3455987" cy="337938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9F7A357D-CA57-2D16-E064-D35014F4359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11710DCC-D262-2D03-0187-F9D632A6B62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-9752"/>
            <a:ext cx="1372032" cy="963910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pic>
        <p:nvPicPr>
          <p:cNvPr id="3" name="Picture 2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74734D18-99A0-A5DB-6313-6DB2F2FB6C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363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FCDAF4-15A0-5714-33FF-B2D707C4D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5770" y="1969006"/>
            <a:ext cx="8352465" cy="444173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F2774EF3-42BA-88B1-C7A7-CB07D12A4CC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8391BC36-E0AC-20D2-7A51-96329BF0C7B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6890" y="-9752"/>
            <a:ext cx="1372032" cy="963910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9590A0E-806B-8F62-188D-72BC60A4649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94463" y="1969006"/>
            <a:ext cx="2123835" cy="236953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40336B-FF0F-C42B-CFDF-876957CEE8BB}"/>
              </a:ext>
            </a:extLst>
          </p:cNvPr>
          <p:cNvSpPr/>
          <p:nvPr userDrawn="1"/>
        </p:nvSpPr>
        <p:spPr>
          <a:xfrm>
            <a:off x="673771" y="1887524"/>
            <a:ext cx="2368964" cy="260284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B9CAEAA-FB08-3AF6-217B-7F509F4FD9D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4537" y="4644275"/>
            <a:ext cx="2472578" cy="5616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Photo Title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327E304C-C78B-3971-4442-8CD50D1940F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3772" y="5205928"/>
            <a:ext cx="2453344" cy="13442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1"/>
            </a:lvl1pPr>
          </a:lstStyle>
          <a:p>
            <a:pPr lvl="0"/>
            <a:r>
              <a:rPr lang="en-US" dirty="0"/>
              <a:t>Caption can go here.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C8961B-85C7-8EFA-6636-17524EE75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770" y="954158"/>
            <a:ext cx="7988030" cy="7365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E6358E26-EA9D-62DE-38C9-76FD930988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9" y="195980"/>
            <a:ext cx="1221334" cy="67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56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BE98517-10A3-329F-A27D-AA96C3C3BDE2}"/>
              </a:ext>
            </a:extLst>
          </p:cNvPr>
          <p:cNvSpPr txBox="1"/>
          <p:nvPr userDrawn="1"/>
        </p:nvSpPr>
        <p:spPr>
          <a:xfrm>
            <a:off x="0" y="2589237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0E8712C-61FE-F4D7-812C-E04767825A8E}"/>
              </a:ext>
            </a:extLst>
          </p:cNvPr>
          <p:cNvGrpSpPr/>
          <p:nvPr userDrawn="1"/>
        </p:nvGrpSpPr>
        <p:grpSpPr>
          <a:xfrm>
            <a:off x="1775716" y="3995531"/>
            <a:ext cx="8640567" cy="1604991"/>
            <a:chOff x="1520575" y="3578892"/>
            <a:chExt cx="8640567" cy="1604991"/>
          </a:xfrm>
        </p:grpSpPr>
        <p:sp>
          <p:nvSpPr>
            <p:cNvPr id="5" name="TextBox 19">
              <a:extLst>
                <a:ext uri="{FF2B5EF4-FFF2-40B4-BE49-F238E27FC236}">
                  <a16:creationId xmlns:a16="http://schemas.microsoft.com/office/drawing/2014/main" id="{317982B5-DB9E-1D29-A024-33C815BCA2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4794" y="4075888"/>
              <a:ext cx="8326348" cy="8720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121917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students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breakthrough research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premier graduate </a:t>
              </a:r>
              <a:b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</a:b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medical education </a:t>
              </a:r>
              <a:r>
                <a:rPr lang="en-US" sz="1800" b="0" i="0" spc="300" dirty="0"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+</a:t>
              </a:r>
              <a:r>
                <a:rPr lang="en-US" sz="1800" b="0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 compassionate clinical practice</a:t>
              </a:r>
              <a:endParaRPr kumimoji="0" lang="en-US" altLang="en-US" sz="1800" b="1" i="1" u="none" strike="noStrike" kern="1200" cap="none" spc="300" normalizeH="0" baseline="0" noProof="0" dirty="0">
                <a:ln>
                  <a:noFill/>
                </a:ln>
                <a:solidFill>
                  <a:srgbClr val="00457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19">
              <a:extLst>
                <a:ext uri="{FF2B5EF4-FFF2-40B4-BE49-F238E27FC236}">
                  <a16:creationId xmlns:a16="http://schemas.microsoft.com/office/drawing/2014/main" id="{005CF28B-01D3-4C39-630B-6C515EC648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682" y="3578892"/>
              <a:ext cx="8326348" cy="49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121917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sz="2000" b="1" i="0" spc="300" dirty="0">
                  <a:solidFill>
                    <a:srgbClr val="003366"/>
                  </a:solidFill>
                  <a:effectLst/>
                  <a:latin typeface="Arial" panose="020B0604020202020204" pitchFamily="34" charset="0"/>
                </a:rPr>
                <a:t>WE BELIEVE IN THE POWER OF SYNERGY</a:t>
              </a:r>
              <a:endParaRPr kumimoji="0" lang="en-US" altLang="en-US" sz="2000" b="1" i="1" u="none" strike="noStrike" kern="1200" cap="none" spc="300" normalizeH="0" baseline="0" noProof="0" dirty="0">
                <a:ln>
                  <a:noFill/>
                </a:ln>
                <a:solidFill>
                  <a:srgbClr val="00457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B774474-7DE5-3EAA-69EC-F8B7FFC48031}"/>
                </a:ext>
              </a:extLst>
            </p:cNvPr>
            <p:cNvGrpSpPr/>
            <p:nvPr/>
          </p:nvGrpSpPr>
          <p:grpSpPr>
            <a:xfrm>
              <a:off x="1520575" y="3877190"/>
              <a:ext cx="8640567" cy="1306693"/>
              <a:chOff x="1520575" y="3877190"/>
              <a:chExt cx="8640567" cy="1306693"/>
            </a:xfrm>
          </p:grpSpPr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ABD672EE-7AC9-3424-162F-7C5D5472B9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0575" y="3914454"/>
                <a:ext cx="887185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BA04B9C9-A5FC-165D-51A1-8596DDE2F4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73957" y="3892193"/>
                <a:ext cx="887185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CA9B4203-B70F-9348-8221-0F32CAF4E8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20575" y="5183883"/>
                <a:ext cx="8640567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3C4B968A-EB55-50F2-0D17-6466EE5A15B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20575" y="3914454"/>
                <a:ext cx="0" cy="1269429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114C902D-98FD-DE86-7F48-ED53A82C406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161142" y="3877190"/>
                <a:ext cx="0" cy="1306693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3" name="Rectangle 26">
            <a:extLst>
              <a:ext uri="{FF2B5EF4-FFF2-40B4-BE49-F238E27FC236}">
                <a16:creationId xmlns:a16="http://schemas.microsoft.com/office/drawing/2014/main" id="{221DCB15-BED1-EFB7-4768-A3587A05350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27398"/>
            <a:ext cx="12192000" cy="561654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4" name="Rectangle 26">
            <a:extLst>
              <a:ext uri="{FF2B5EF4-FFF2-40B4-BE49-F238E27FC236}">
                <a16:creationId xmlns:a16="http://schemas.microsoft.com/office/drawing/2014/main" id="{2976C422-7225-5444-33F5-B2B17BA6E5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92055" y="330875"/>
            <a:ext cx="3091502" cy="1219628"/>
          </a:xfrm>
          <a:prstGeom prst="rect">
            <a:avLst/>
          </a:prstGeom>
          <a:solidFill>
            <a:srgbClr val="00396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B9E87C5-ECC8-FECA-17C4-2E361FA14816}"/>
              </a:ext>
            </a:extLst>
          </p:cNvPr>
          <p:cNvSpPr/>
          <p:nvPr userDrawn="1"/>
        </p:nvSpPr>
        <p:spPr>
          <a:xfrm>
            <a:off x="4492055" y="1550503"/>
            <a:ext cx="3091502" cy="11501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26">
            <a:extLst>
              <a:ext uri="{FF2B5EF4-FFF2-40B4-BE49-F238E27FC236}">
                <a16:creationId xmlns:a16="http://schemas.microsoft.com/office/drawing/2014/main" id="{B39341AA-7A21-00F4-14BE-CDB78D0DFA2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2C2643B2-49E7-188C-AC66-AF664DF1077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pic>
        <p:nvPicPr>
          <p:cNvPr id="21" name="Picture 20" descr="A black and white logo with an owl&#10;&#10;Description automatically generated">
            <a:extLst>
              <a:ext uri="{FF2B5EF4-FFF2-40B4-BE49-F238E27FC236}">
                <a16:creationId xmlns:a16="http://schemas.microsoft.com/office/drawing/2014/main" id="{FA28DC01-1BB1-0D17-A393-C439E53BEA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085" y="80967"/>
            <a:ext cx="2637362" cy="146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00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73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marL="0" marR="0" indent="0" algn="ctr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168A6-4FBD-F14F-E1AA-3FFA145DB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D68C1C-37A8-7D58-D167-AE73DB2433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5C7A89-DD2A-DD8D-C866-4313EEA963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17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3F512-7E16-5FD5-0905-7922CF465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04470-A99A-578E-095A-3C2F4B851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527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CDBD7DC-0CF2-8EF1-DAA2-7232D6B0C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B07BA32-304C-2024-774C-D7A59831B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706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1B72B9-7C7D-2965-C662-54B5299A9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D402F-E86E-E6C4-4D4E-4C462DE06B2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AB80FF-AB4D-1F03-3F66-AFA08F9098A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582C3D-473C-0EE5-17B3-F125E2A26E2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593BD49-CB6B-9A1B-16C3-8DD329512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722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29702-0B3B-491A-10B1-39F3A4CF7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5A794-955D-36D5-705F-10B80D21257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326B5B-08AE-37DB-BB0B-725D7D059A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46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7371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9b29d4-a3d8-462c-83b1-056f7d53c45a" xsi:nil="true"/>
    <lcf76f155ced4ddcb4097134ff3c332f xmlns="d43c7790-83f6-48a0-8fee-caff8b8989fc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7E4C8CEFA8BE45853104E0189D5EBA" ma:contentTypeVersion="14" ma:contentTypeDescription="Create a new document." ma:contentTypeScope="" ma:versionID="3c191a47028c1193ac89b8fba680551d">
  <xsd:schema xmlns:xsd="http://www.w3.org/2001/XMLSchema" xmlns:xs="http://www.w3.org/2001/XMLSchema" xmlns:p="http://schemas.microsoft.com/office/2006/metadata/properties" xmlns:ns2="d43c7790-83f6-48a0-8fee-caff8b8989fc" xmlns:ns3="099b29d4-a3d8-462c-83b1-056f7d53c45a" xmlns:ns4="191a8ad3-b87d-4954-8e56-4f9a08167de3" targetNamespace="http://schemas.microsoft.com/office/2006/metadata/properties" ma:root="true" ma:fieldsID="02c48643a6b7b37272ec9aebb5622d4c" ns2:_="" ns3:_="" ns4:_="">
    <xsd:import namespace="d43c7790-83f6-48a0-8fee-caff8b8989fc"/>
    <xsd:import namespace="099b29d4-a3d8-462c-83b1-056f7d53c45a"/>
    <xsd:import namespace="191a8ad3-b87d-4954-8e56-4f9a08167d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4:SharedWithUsers" minOccurs="0"/>
                <xsd:element ref="ns4:SharedWithDetail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3c7790-83f6-48a0-8fee-caff8b8989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28a8d2-fce2-4ead-88e1-13feca9680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9b29d4-a3d8-462c-83b1-056f7d53c45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80e276e-7d96-4acd-9135-7381c5f76900}" ma:internalName="TaxCatchAll" ma:showField="CatchAllData" ma:web="099b29d4-a3d8-462c-83b1-056f7d53c4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1a8ad3-b87d-4954-8e56-4f9a08167de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4D86C0-6804-4094-8C4D-60521DD545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18BC2C-B151-455C-A247-B67A9CB61830}">
  <ds:schemaRefs>
    <ds:schemaRef ds:uri="099b29d4-a3d8-462c-83b1-056f7d53c45a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191a8ad3-b87d-4954-8e56-4f9a08167de3"/>
    <ds:schemaRef ds:uri="d43c7790-83f6-48a0-8fee-caff8b8989fc"/>
  </ds:schemaRefs>
</ds:datastoreItem>
</file>

<file path=customXml/itemProps3.xml><?xml version="1.0" encoding="utf-8"?>
<ds:datastoreItem xmlns:ds="http://schemas.openxmlformats.org/officeDocument/2006/customXml" ds:itemID="{6602DC43-1D2C-4E35-8362-282460B052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3c7790-83f6-48a0-8fee-caff8b8989fc"/>
    <ds:schemaRef ds:uri="099b29d4-a3d8-462c-83b1-056f7d53c45a"/>
    <ds:schemaRef ds:uri="191a8ad3-b87d-4954-8e56-4f9a08167d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22856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Fatima Georges</dc:creator>
  <cp:lastModifiedBy>Samantha Starr</cp:lastModifiedBy>
  <cp:revision>280</cp:revision>
  <dcterms:created xsi:type="dcterms:W3CDTF">2020-04-13T14:49:35Z</dcterms:created>
  <dcterms:modified xsi:type="dcterms:W3CDTF">2024-07-18T18:48:37Z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0x010100E963DB3203C17042A3A45AE4F9B73CD3</vt:lpwstr>
  </property>
  <property fmtid="{D5CDD505-2E9C-101B-9397-08002B2CF9AE}" pid="3" name="MediaServiceImageTags">
    <vt:lpwstr/>
  </property>
</Properties>
</file>