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8" r:id="rId4"/>
  </p:sldMasterIdLst>
  <p:notesMasterIdLst>
    <p:notesMasterId r:id="rId28"/>
  </p:notesMasterIdLst>
  <p:handoutMasterIdLst>
    <p:handoutMasterId r:id="rId29"/>
  </p:handoutMasterIdLst>
  <p:sldIdLst>
    <p:sldId id="256" r:id="rId5"/>
    <p:sldId id="276" r:id="rId6"/>
    <p:sldId id="257" r:id="rId7"/>
    <p:sldId id="258" r:id="rId8"/>
    <p:sldId id="259" r:id="rId9"/>
    <p:sldId id="262" r:id="rId10"/>
    <p:sldId id="263" r:id="rId11"/>
    <p:sldId id="271" r:id="rId12"/>
    <p:sldId id="272" r:id="rId13"/>
    <p:sldId id="275" r:id="rId14"/>
    <p:sldId id="260" r:id="rId15"/>
    <p:sldId id="261" r:id="rId16"/>
    <p:sldId id="274" r:id="rId17"/>
    <p:sldId id="273" r:id="rId18"/>
    <p:sldId id="278" r:id="rId19"/>
    <p:sldId id="268" r:id="rId20"/>
    <p:sldId id="269" r:id="rId21"/>
    <p:sldId id="277" r:id="rId22"/>
    <p:sldId id="264" r:id="rId23"/>
    <p:sldId id="265" r:id="rId24"/>
    <p:sldId id="266" r:id="rId25"/>
    <p:sldId id="267" r:id="rId26"/>
    <p:sldId id="270"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96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FCBB38F-CFD3-92C0-C53D-A003BA01B733}" v="13" dt="2025-11-10T13:52:01.32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6395" autoAdjust="0"/>
  </p:normalViewPr>
  <p:slideViewPr>
    <p:cSldViewPr snapToGrid="0">
      <p:cViewPr varScale="1">
        <p:scale>
          <a:sx n="103" d="100"/>
          <a:sy n="103" d="100"/>
        </p:scale>
        <p:origin x="120" y="180"/>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10" d="100"/>
        <a:sy n="11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presProps" Target="presProps.xml"/><Relationship Id="rId8"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A6E2428-3235-481E-B2D5-C078C748C5A1}" type="datetimeFigureOut">
              <a:rPr lang="en-US" smtClean="0"/>
              <a:t>11/10/2025</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BC58AF0-8F21-446F-9E0E-ABB2289066F7}" type="slidenum">
              <a:rPr lang="en-US" smtClean="0"/>
              <a:t>‹#›</a:t>
            </a:fld>
            <a:endParaRPr lang="en-US"/>
          </a:p>
        </p:txBody>
      </p:sp>
    </p:spTree>
    <p:extLst>
      <p:ext uri="{BB962C8B-B14F-4D97-AF65-F5344CB8AC3E}">
        <p14:creationId xmlns:p14="http://schemas.microsoft.com/office/powerpoint/2010/main" val="373157965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79D1C3F-EAB6-4B37-8E3F-1E1F6C45205C}" type="datetimeFigureOut">
              <a:rPr lang="en-US" smtClean="0"/>
              <a:t>11/10/2025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50DF620-EE4F-4C46-941C-753816C29BC2}" type="slidenum">
              <a:rPr lang="en-US" smtClean="0"/>
              <a:t>‹#›</a:t>
            </a:fld>
            <a:endParaRPr lang="en-US"/>
          </a:p>
        </p:txBody>
      </p:sp>
    </p:spTree>
    <p:extLst>
      <p:ext uri="{BB962C8B-B14F-4D97-AF65-F5344CB8AC3E}">
        <p14:creationId xmlns:p14="http://schemas.microsoft.com/office/powerpoint/2010/main" val="17941191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50DF620-EE4F-4C46-941C-753816C29BC2}" type="slidenum">
              <a:rPr lang="en-US" smtClean="0"/>
              <a:t>4</a:t>
            </a:fld>
            <a:endParaRPr lang="en-US"/>
          </a:p>
        </p:txBody>
      </p:sp>
    </p:spTree>
    <p:extLst>
      <p:ext uri="{BB962C8B-B14F-4D97-AF65-F5344CB8AC3E}">
        <p14:creationId xmlns:p14="http://schemas.microsoft.com/office/powerpoint/2010/main" val="6040570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50DF620-EE4F-4C46-941C-753816C29BC2}" type="slidenum">
              <a:rPr lang="en-US" smtClean="0"/>
              <a:t>8</a:t>
            </a:fld>
            <a:endParaRPr lang="en-US"/>
          </a:p>
        </p:txBody>
      </p:sp>
    </p:spTree>
    <p:extLst>
      <p:ext uri="{BB962C8B-B14F-4D97-AF65-F5344CB8AC3E}">
        <p14:creationId xmlns:p14="http://schemas.microsoft.com/office/powerpoint/2010/main" val="42890872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50DF620-EE4F-4C46-941C-753816C29BC2}" type="slidenum">
              <a:rPr lang="en-US" smtClean="0"/>
              <a:t>15</a:t>
            </a:fld>
            <a:endParaRPr lang="en-US"/>
          </a:p>
        </p:txBody>
      </p:sp>
    </p:spTree>
    <p:extLst>
      <p:ext uri="{BB962C8B-B14F-4D97-AF65-F5344CB8AC3E}">
        <p14:creationId xmlns:p14="http://schemas.microsoft.com/office/powerpoint/2010/main" val="335968750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s/slide2.xml"/><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s/slide2.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s/slide2.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s/slide2.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s/slide2.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85FC95-15C3-431E-9983-46C76A5F8DAD}"/>
              </a:ext>
            </a:extLst>
          </p:cNvPr>
          <p:cNvSpPr>
            <a:spLocks noGrp="1"/>
          </p:cNvSpPr>
          <p:nvPr>
            <p:ph type="ctrTitle"/>
          </p:nvPr>
        </p:nvSpPr>
        <p:spPr>
          <a:xfrm>
            <a:off x="1524000" y="2560321"/>
            <a:ext cx="9144000" cy="1257616"/>
          </a:xfrm>
        </p:spPr>
        <p:txBody>
          <a:bodyPr anchor="b">
            <a:normAutofit/>
          </a:bodyPr>
          <a:lstStyle>
            <a:lvl1pPr algn="ctr">
              <a:defRPr sz="4800" b="1">
                <a:latin typeface="Avenir Next"/>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B88AAC54-1044-4CA6-8C3C-139B3FF05214}"/>
              </a:ext>
            </a:extLst>
          </p:cNvPr>
          <p:cNvSpPr>
            <a:spLocks noGrp="1"/>
          </p:cNvSpPr>
          <p:nvPr>
            <p:ph type="subTitle" idx="1"/>
          </p:nvPr>
        </p:nvSpPr>
        <p:spPr>
          <a:xfrm>
            <a:off x="1524000" y="4510087"/>
            <a:ext cx="9144000" cy="1655762"/>
          </a:xfrm>
        </p:spPr>
        <p:txBody>
          <a:bodyPr>
            <a:normAutofit/>
          </a:bodyPr>
          <a:lstStyle>
            <a:lvl1pPr marL="0" indent="0" algn="ctr">
              <a:buNone/>
              <a:defRPr sz="2000" i="1">
                <a:latin typeface="Avenir Nex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BDF6D05E-4C79-469D-BCE0-13255CF6BF22}"/>
              </a:ext>
            </a:extLst>
          </p:cNvPr>
          <p:cNvSpPr>
            <a:spLocks noGrp="1"/>
          </p:cNvSpPr>
          <p:nvPr>
            <p:ph type="dt" sz="half" idx="10"/>
          </p:nvPr>
        </p:nvSpPr>
        <p:spPr/>
        <p:txBody>
          <a:bodyPr/>
          <a:lstStyle/>
          <a:p>
            <a:fld id="{CF25AEC2-AB93-4309-9F64-5E409604A736}" type="datetimeFigureOut">
              <a:rPr lang="en-US" smtClean="0"/>
              <a:t>11/10/2025</a:t>
            </a:fld>
            <a:endParaRPr lang="en-US"/>
          </a:p>
        </p:txBody>
      </p:sp>
      <p:sp>
        <p:nvSpPr>
          <p:cNvPr id="5" name="Footer Placeholder 4">
            <a:extLst>
              <a:ext uri="{FF2B5EF4-FFF2-40B4-BE49-F238E27FC236}">
                <a16:creationId xmlns:a16="http://schemas.microsoft.com/office/drawing/2014/main" id="{FDD70A48-05C3-446C-A098-E9D5C9565D7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3B045C-F949-4B5D-95AE-E0FAB47B12BB}"/>
              </a:ext>
            </a:extLst>
          </p:cNvPr>
          <p:cNvSpPr>
            <a:spLocks noGrp="1"/>
          </p:cNvSpPr>
          <p:nvPr>
            <p:ph type="sldNum" sz="quarter" idx="12"/>
          </p:nvPr>
        </p:nvSpPr>
        <p:spPr/>
        <p:txBody>
          <a:bodyPr/>
          <a:lstStyle/>
          <a:p>
            <a:fld id="{8B88FA10-C21F-4558-A121-BDA2FEFE91A1}" type="slidenum">
              <a:rPr lang="en-US" smtClean="0"/>
              <a:t>‹#›</a:t>
            </a:fld>
            <a:endParaRPr lang="en-US"/>
          </a:p>
        </p:txBody>
      </p:sp>
      <p:sp>
        <p:nvSpPr>
          <p:cNvPr id="7" name="Rectangle 11">
            <a:extLst>
              <a:ext uri="{FF2B5EF4-FFF2-40B4-BE49-F238E27FC236}">
                <a16:creationId xmlns:a16="http://schemas.microsoft.com/office/drawing/2014/main" id="{3FA6FCE7-A5B6-42AD-9381-75691FB9517C}"/>
              </a:ext>
            </a:extLst>
          </p:cNvPr>
          <p:cNvSpPr>
            <a:spLocks noChangeArrowheads="1"/>
          </p:cNvSpPr>
          <p:nvPr/>
        </p:nvSpPr>
        <p:spPr bwMode="auto">
          <a:xfrm>
            <a:off x="0" y="0"/>
            <a:ext cx="12192000" cy="6858000"/>
          </a:xfrm>
          <a:prstGeom prst="rect">
            <a:avLst/>
          </a:prstGeom>
          <a:noFill/>
          <a:ln w="9525">
            <a:solidFill>
              <a:schemeClr val="tx1"/>
            </a:solid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2000"/>
          </a:p>
        </p:txBody>
      </p:sp>
      <p:sp>
        <p:nvSpPr>
          <p:cNvPr id="8" name="Rectangle 12">
            <a:extLst>
              <a:ext uri="{FF2B5EF4-FFF2-40B4-BE49-F238E27FC236}">
                <a16:creationId xmlns:a16="http://schemas.microsoft.com/office/drawing/2014/main" id="{A6C7DB66-4F55-4F97-A7E9-82A13E4324F8}"/>
              </a:ext>
            </a:extLst>
          </p:cNvPr>
          <p:cNvSpPr>
            <a:spLocks noChangeArrowheads="1"/>
          </p:cNvSpPr>
          <p:nvPr/>
        </p:nvSpPr>
        <p:spPr bwMode="auto">
          <a:xfrm>
            <a:off x="0" y="0"/>
            <a:ext cx="12192000" cy="2438400"/>
          </a:xfrm>
          <a:prstGeom prst="rect">
            <a:avLst/>
          </a:prstGeom>
          <a:solidFill>
            <a:schemeClr val="bg1">
              <a:lumMod val="75000"/>
              <a:alpha val="32000"/>
            </a:schemeClr>
          </a:solidFill>
          <a:ln w="9525">
            <a:no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2000"/>
          </a:p>
        </p:txBody>
      </p:sp>
      <p:pic>
        <p:nvPicPr>
          <p:cNvPr id="11" name="Picture 10" descr="A logo of an owl&#10;&#10;Description automatically generated">
            <a:extLst>
              <a:ext uri="{FF2B5EF4-FFF2-40B4-BE49-F238E27FC236}">
                <a16:creationId xmlns:a16="http://schemas.microsoft.com/office/drawing/2014/main" id="{30976308-A55C-B4FA-CEB1-A36B2B96108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203188" y="170686"/>
            <a:ext cx="3785624" cy="2097028"/>
          </a:xfrm>
          <a:prstGeom prst="rect">
            <a:avLst/>
          </a:prstGeom>
        </p:spPr>
      </p:pic>
    </p:spTree>
    <p:extLst>
      <p:ext uri="{BB962C8B-B14F-4D97-AF65-F5344CB8AC3E}">
        <p14:creationId xmlns:p14="http://schemas.microsoft.com/office/powerpoint/2010/main" val="3487158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272915-39BC-4D64-9EF6-D5274ED8BEF5}"/>
              </a:ext>
            </a:extLst>
          </p:cNvPr>
          <p:cNvSpPr>
            <a:spLocks noGrp="1"/>
          </p:cNvSpPr>
          <p:nvPr>
            <p:ph type="title"/>
          </p:nvPr>
        </p:nvSpPr>
        <p:spPr>
          <a:xfrm>
            <a:off x="839789" y="457200"/>
            <a:ext cx="3198812" cy="1192146"/>
          </a:xfrm>
        </p:spPr>
        <p:txBody>
          <a:bodyPr anchor="b"/>
          <a:lstStyle>
            <a:lvl1pPr>
              <a:defRPr sz="3200">
                <a:latin typeface="Avenir Next"/>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6EBB7EED-0C17-4FFE-8B90-8C887E79CEF0}"/>
              </a:ext>
            </a:extLst>
          </p:cNvPr>
          <p:cNvSpPr>
            <a:spLocks noGrp="1"/>
          </p:cNvSpPr>
          <p:nvPr>
            <p:ph idx="1"/>
          </p:nvPr>
        </p:nvSpPr>
        <p:spPr>
          <a:xfrm>
            <a:off x="4310743" y="457201"/>
            <a:ext cx="7044645" cy="540385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F9E835A-BFC8-4342-BB22-75E5EE495FAE}"/>
              </a:ext>
            </a:extLst>
          </p:cNvPr>
          <p:cNvSpPr>
            <a:spLocks noGrp="1"/>
          </p:cNvSpPr>
          <p:nvPr>
            <p:ph type="body" sz="half" idx="2"/>
          </p:nvPr>
        </p:nvSpPr>
        <p:spPr>
          <a:xfrm>
            <a:off x="839789" y="2057400"/>
            <a:ext cx="3198812"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FB7C9296-32C9-4673-91A3-9E43266FB873}"/>
              </a:ext>
            </a:extLst>
          </p:cNvPr>
          <p:cNvSpPr>
            <a:spLocks noGrp="1"/>
          </p:cNvSpPr>
          <p:nvPr>
            <p:ph type="dt" sz="half" idx="10"/>
          </p:nvPr>
        </p:nvSpPr>
        <p:spPr/>
        <p:txBody>
          <a:bodyPr/>
          <a:lstStyle/>
          <a:p>
            <a:fld id="{CF25AEC2-AB93-4309-9F64-5E409604A736}" type="datetimeFigureOut">
              <a:rPr lang="en-US" smtClean="0"/>
              <a:t>11/10/2025</a:t>
            </a:fld>
            <a:endParaRPr lang="en-US"/>
          </a:p>
        </p:txBody>
      </p:sp>
      <p:sp>
        <p:nvSpPr>
          <p:cNvPr id="6" name="Footer Placeholder 5">
            <a:extLst>
              <a:ext uri="{FF2B5EF4-FFF2-40B4-BE49-F238E27FC236}">
                <a16:creationId xmlns:a16="http://schemas.microsoft.com/office/drawing/2014/main" id="{A0542771-9EBE-4EF0-AC37-48BC65C5D1A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64C21F8-3156-4AE1-8E2F-245BDCE76AA4}"/>
              </a:ext>
            </a:extLst>
          </p:cNvPr>
          <p:cNvSpPr>
            <a:spLocks noGrp="1"/>
          </p:cNvSpPr>
          <p:nvPr>
            <p:ph type="sldNum" sz="quarter" idx="12"/>
          </p:nvPr>
        </p:nvSpPr>
        <p:spPr/>
        <p:txBody>
          <a:bodyPr/>
          <a:lstStyle/>
          <a:p>
            <a:fld id="{8B88FA10-C21F-4558-A121-BDA2FEFE91A1}" type="slidenum">
              <a:rPr lang="en-US" smtClean="0"/>
              <a:t>‹#›</a:t>
            </a:fld>
            <a:endParaRPr lang="en-US"/>
          </a:p>
        </p:txBody>
      </p:sp>
      <p:sp>
        <p:nvSpPr>
          <p:cNvPr id="8" name="Rectangle 7">
            <a:extLst>
              <a:ext uri="{FF2B5EF4-FFF2-40B4-BE49-F238E27FC236}">
                <a16:creationId xmlns:a16="http://schemas.microsoft.com/office/drawing/2014/main" id="{91EB7181-F581-4338-AEEF-62D45005253E}"/>
              </a:ext>
            </a:extLst>
          </p:cNvPr>
          <p:cNvSpPr/>
          <p:nvPr/>
        </p:nvSpPr>
        <p:spPr>
          <a:xfrm rot="5400000">
            <a:off x="2395279" y="253966"/>
            <a:ext cx="81484" cy="3198814"/>
          </a:xfrm>
          <a:prstGeom prst="rect">
            <a:avLst/>
          </a:prstGeom>
          <a:solidFill>
            <a:srgbClr val="B71E42"/>
          </a:solidFill>
          <a:ln w="15875" cap="flat" cmpd="sng" algn="ctr">
            <a:noFill/>
            <a:prstDash val="solid"/>
          </a:ln>
          <a:effectLst/>
        </p:spPr>
        <p:txBody>
          <a:bodyPr anchor="ctr"/>
          <a:lstStyle/>
          <a:p>
            <a:pPr marL="0" marR="0" lvl="0" indent="0" algn="ctr" defTabSz="1219170" eaLnBrk="0" fontAlgn="base" latinLnBrk="0" hangingPunct="0">
              <a:lnSpc>
                <a:spcPct val="100000"/>
              </a:lnSpc>
              <a:spcBef>
                <a:spcPct val="0"/>
              </a:spcBef>
              <a:spcAft>
                <a:spcPct val="0"/>
              </a:spcAft>
              <a:buClrTx/>
              <a:buSzTx/>
              <a:buFontTx/>
              <a:buNone/>
              <a:tabLst/>
              <a:defRPr/>
            </a:pPr>
            <a:endParaRPr kumimoji="0" lang="en-US" sz="2667" b="1" i="0" u="none" strike="noStrike" kern="0" cap="none" spc="0" normalizeH="0" baseline="0" noProof="0">
              <a:ln>
                <a:noFill/>
              </a:ln>
              <a:solidFill>
                <a:prstClr val="white"/>
              </a:solidFill>
              <a:effectLst/>
              <a:uLnTx/>
              <a:uFillTx/>
              <a:latin typeface="Gill Sans MT" panose="020B0502020104020203"/>
              <a:ea typeface="+mn-ea"/>
              <a:cs typeface="+mn-cs"/>
            </a:endParaRPr>
          </a:p>
        </p:txBody>
      </p:sp>
    </p:spTree>
    <p:extLst>
      <p:ext uri="{BB962C8B-B14F-4D97-AF65-F5344CB8AC3E}">
        <p14:creationId xmlns:p14="http://schemas.microsoft.com/office/powerpoint/2010/main" val="19023891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861F656E-ED32-4E30-8BC4-DA5E0E7CAAFA}"/>
              </a:ext>
            </a:extLst>
          </p:cNvPr>
          <p:cNvSpPr>
            <a:spLocks noGrp="1"/>
          </p:cNvSpPr>
          <p:nvPr>
            <p:ph type="pic" idx="1"/>
          </p:nvPr>
        </p:nvSpPr>
        <p:spPr>
          <a:xfrm>
            <a:off x="4441371" y="457201"/>
            <a:ext cx="6914017" cy="5403850"/>
          </a:xfrm>
        </p:spPr>
        <p:txBody>
          <a:bodyPr/>
          <a:lstStyle>
            <a:lvl1pPr marL="0" indent="0">
              <a:buNone/>
              <a:defRPr sz="3200">
                <a:latin typeface="Avenir Next"/>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8E535F5F-F7B1-496F-8678-231B2F71958B}"/>
              </a:ext>
            </a:extLst>
          </p:cNvPr>
          <p:cNvSpPr>
            <a:spLocks noGrp="1"/>
          </p:cNvSpPr>
          <p:nvPr>
            <p:ph type="body" sz="half" idx="2"/>
          </p:nvPr>
        </p:nvSpPr>
        <p:spPr>
          <a:xfrm>
            <a:off x="839789" y="2057400"/>
            <a:ext cx="3198812" cy="3811588"/>
          </a:xfrm>
        </p:spPr>
        <p:txBody>
          <a:bodyPr/>
          <a:lstStyle>
            <a:lvl1pPr marL="0" indent="0">
              <a:buNone/>
              <a:defRPr sz="1600">
                <a:latin typeface="Avenir Nex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19B7DA08-8875-4112-A5B8-9EC1CB1CC044}"/>
              </a:ext>
            </a:extLst>
          </p:cNvPr>
          <p:cNvSpPr>
            <a:spLocks noGrp="1"/>
          </p:cNvSpPr>
          <p:nvPr>
            <p:ph type="dt" sz="half" idx="10"/>
          </p:nvPr>
        </p:nvSpPr>
        <p:spPr/>
        <p:txBody>
          <a:bodyPr/>
          <a:lstStyle/>
          <a:p>
            <a:fld id="{CF25AEC2-AB93-4309-9F64-5E409604A736}" type="datetimeFigureOut">
              <a:rPr lang="en-US" smtClean="0"/>
              <a:t>11/10/2025</a:t>
            </a:fld>
            <a:endParaRPr lang="en-US"/>
          </a:p>
        </p:txBody>
      </p:sp>
      <p:sp>
        <p:nvSpPr>
          <p:cNvPr id="6" name="Footer Placeholder 5">
            <a:extLst>
              <a:ext uri="{FF2B5EF4-FFF2-40B4-BE49-F238E27FC236}">
                <a16:creationId xmlns:a16="http://schemas.microsoft.com/office/drawing/2014/main" id="{00EF831D-1BFE-4969-A3C1-1713700E897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B784E8C-4CC7-40F6-8951-8AB4FA648EB8}"/>
              </a:ext>
            </a:extLst>
          </p:cNvPr>
          <p:cNvSpPr>
            <a:spLocks noGrp="1"/>
          </p:cNvSpPr>
          <p:nvPr>
            <p:ph type="sldNum" sz="quarter" idx="12"/>
          </p:nvPr>
        </p:nvSpPr>
        <p:spPr/>
        <p:txBody>
          <a:bodyPr/>
          <a:lstStyle/>
          <a:p>
            <a:fld id="{8B88FA10-C21F-4558-A121-BDA2FEFE91A1}" type="slidenum">
              <a:rPr lang="en-US" smtClean="0"/>
              <a:t>‹#›</a:t>
            </a:fld>
            <a:endParaRPr lang="en-US"/>
          </a:p>
        </p:txBody>
      </p:sp>
      <p:sp>
        <p:nvSpPr>
          <p:cNvPr id="8" name="Title 1">
            <a:extLst>
              <a:ext uri="{FF2B5EF4-FFF2-40B4-BE49-F238E27FC236}">
                <a16:creationId xmlns:a16="http://schemas.microsoft.com/office/drawing/2014/main" id="{DFC7862B-A78D-4B68-A3AD-8E5B9BE8F881}"/>
              </a:ext>
            </a:extLst>
          </p:cNvPr>
          <p:cNvSpPr>
            <a:spLocks noGrp="1"/>
          </p:cNvSpPr>
          <p:nvPr>
            <p:ph type="title"/>
          </p:nvPr>
        </p:nvSpPr>
        <p:spPr>
          <a:xfrm>
            <a:off x="839789" y="457200"/>
            <a:ext cx="3198812" cy="1192146"/>
          </a:xfrm>
        </p:spPr>
        <p:txBody>
          <a:bodyPr anchor="b"/>
          <a:lstStyle>
            <a:lvl1pPr>
              <a:defRPr sz="3200">
                <a:latin typeface="Avenir Next"/>
              </a:defRPr>
            </a:lvl1pPr>
          </a:lstStyle>
          <a:p>
            <a:r>
              <a:rPr lang="en-US"/>
              <a:t>Click to edit Master title style</a:t>
            </a:r>
            <a:endParaRPr lang="en-US" dirty="0"/>
          </a:p>
        </p:txBody>
      </p:sp>
      <p:sp>
        <p:nvSpPr>
          <p:cNvPr id="9" name="Rectangle 8">
            <a:extLst>
              <a:ext uri="{FF2B5EF4-FFF2-40B4-BE49-F238E27FC236}">
                <a16:creationId xmlns:a16="http://schemas.microsoft.com/office/drawing/2014/main" id="{6AB3ED78-E312-47FE-9948-6CE542564D77}"/>
              </a:ext>
            </a:extLst>
          </p:cNvPr>
          <p:cNvSpPr/>
          <p:nvPr/>
        </p:nvSpPr>
        <p:spPr>
          <a:xfrm rot="5400000">
            <a:off x="2395279" y="253966"/>
            <a:ext cx="81484" cy="3198814"/>
          </a:xfrm>
          <a:prstGeom prst="rect">
            <a:avLst/>
          </a:prstGeom>
          <a:solidFill>
            <a:srgbClr val="B71E42"/>
          </a:solidFill>
          <a:ln w="15875" cap="flat" cmpd="sng" algn="ctr">
            <a:noFill/>
            <a:prstDash val="solid"/>
          </a:ln>
          <a:effectLst/>
        </p:spPr>
        <p:txBody>
          <a:bodyPr anchor="ctr"/>
          <a:lstStyle/>
          <a:p>
            <a:pPr marL="0" marR="0" lvl="0" indent="0" algn="ctr" defTabSz="1219170" eaLnBrk="0" fontAlgn="base" latinLnBrk="0" hangingPunct="0">
              <a:lnSpc>
                <a:spcPct val="100000"/>
              </a:lnSpc>
              <a:spcBef>
                <a:spcPct val="0"/>
              </a:spcBef>
              <a:spcAft>
                <a:spcPct val="0"/>
              </a:spcAft>
              <a:buClrTx/>
              <a:buSzTx/>
              <a:buFontTx/>
              <a:buNone/>
              <a:tabLst/>
              <a:defRPr/>
            </a:pPr>
            <a:endParaRPr kumimoji="0" lang="en-US" sz="2667" b="1" i="0" u="none" strike="noStrike" kern="0" cap="none" spc="0" normalizeH="0" baseline="0" noProof="0">
              <a:ln>
                <a:noFill/>
              </a:ln>
              <a:solidFill>
                <a:prstClr val="white"/>
              </a:solidFill>
              <a:effectLst/>
              <a:uLnTx/>
              <a:uFillTx/>
              <a:latin typeface="Gill Sans MT" panose="020B0502020104020203"/>
              <a:ea typeface="+mn-ea"/>
              <a:cs typeface="+mn-cs"/>
            </a:endParaRPr>
          </a:p>
        </p:txBody>
      </p:sp>
    </p:spTree>
    <p:extLst>
      <p:ext uri="{BB962C8B-B14F-4D97-AF65-F5344CB8AC3E}">
        <p14:creationId xmlns:p14="http://schemas.microsoft.com/office/powerpoint/2010/main" val="36772767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3_Title Slide">
    <p:bg>
      <p:bgPr>
        <a:solidFill>
          <a:srgbClr val="D9D9D9">
            <a:alpha val="0"/>
          </a:srgbClr>
        </a:solidFill>
        <a:effectLst/>
      </p:bgPr>
    </p:bg>
    <p:spTree>
      <p:nvGrpSpPr>
        <p:cNvPr id="1" name=""/>
        <p:cNvGrpSpPr/>
        <p:nvPr/>
      </p:nvGrpSpPr>
      <p:grpSpPr>
        <a:xfrm>
          <a:off x="0" y="0"/>
          <a:ext cx="0" cy="0"/>
          <a:chOff x="0" y="0"/>
          <a:chExt cx="0" cy="0"/>
        </a:xfrm>
      </p:grpSpPr>
      <p:sp>
        <p:nvSpPr>
          <p:cNvPr id="8" name="Title 7"/>
          <p:cNvSpPr>
            <a:spLocks noGrp="1"/>
          </p:cNvSpPr>
          <p:nvPr>
            <p:ph type="title"/>
          </p:nvPr>
        </p:nvSpPr>
        <p:spPr>
          <a:xfrm>
            <a:off x="0" y="2467272"/>
            <a:ext cx="12192000" cy="758528"/>
          </a:xfrm>
        </p:spPr>
        <p:txBody>
          <a:bodyPr>
            <a:normAutofit/>
          </a:bodyPr>
          <a:lstStyle>
            <a:lvl1pPr algn="ctr">
              <a:defRPr sz="4533" b="1" cap="none" baseline="0">
                <a:solidFill>
                  <a:srgbClr val="003968"/>
                </a:solidFill>
                <a:latin typeface="Avenir Next"/>
              </a:defRPr>
            </a:lvl1pPr>
          </a:lstStyle>
          <a:p>
            <a:r>
              <a:rPr lang="en-US"/>
              <a:t>Click to edit Master title style</a:t>
            </a:r>
            <a:endParaRPr lang="en-US" dirty="0"/>
          </a:p>
        </p:txBody>
      </p:sp>
      <p:sp>
        <p:nvSpPr>
          <p:cNvPr id="15" name="Text Placeholder 14"/>
          <p:cNvSpPr>
            <a:spLocks noGrp="1"/>
          </p:cNvSpPr>
          <p:nvPr>
            <p:ph type="body" sz="quarter" idx="10" hasCustomPrompt="1"/>
          </p:nvPr>
        </p:nvSpPr>
        <p:spPr>
          <a:xfrm>
            <a:off x="0" y="3327400"/>
            <a:ext cx="12192000" cy="2743200"/>
          </a:xfrm>
        </p:spPr>
        <p:txBody>
          <a:bodyPr/>
          <a:lstStyle>
            <a:lvl1pPr marL="0" indent="0" algn="ctr">
              <a:buNone/>
              <a:defRPr sz="3200" baseline="0">
                <a:solidFill>
                  <a:srgbClr val="003968"/>
                </a:solidFill>
                <a:latin typeface="Avenir Next"/>
              </a:defRPr>
            </a:lvl1pPr>
          </a:lstStyle>
          <a:p>
            <a:pPr lvl="0"/>
            <a:r>
              <a:rPr lang="en-US" dirty="0"/>
              <a:t>&lt;Name&gt;</a:t>
            </a:r>
          </a:p>
          <a:p>
            <a:pPr lvl="0"/>
            <a:r>
              <a:rPr lang="en-US" dirty="0"/>
              <a:t>&lt;Professional Title&gt;</a:t>
            </a:r>
          </a:p>
          <a:p>
            <a:pPr lvl="0"/>
            <a:r>
              <a:rPr lang="en-US" dirty="0"/>
              <a:t>&lt;Title Line 2 or Department&gt;</a:t>
            </a:r>
          </a:p>
        </p:txBody>
      </p:sp>
      <p:pic>
        <p:nvPicPr>
          <p:cNvPr id="9" name="Picture 8">
            <a:hlinkClick r:id="rId2" action="ppaction://hlinksldjump"/>
          </p:cNvPr>
          <p:cNvPicPr>
            <a:picLocks noChangeAspect="1"/>
          </p:cNvPicPr>
          <p:nvPr userDrawn="1"/>
        </p:nvPicPr>
        <p:blipFill>
          <a:blip r:embed="rId3"/>
          <a:stretch>
            <a:fillRect/>
          </a:stretch>
        </p:blipFill>
        <p:spPr>
          <a:xfrm>
            <a:off x="9306370" y="6245360"/>
            <a:ext cx="2885630" cy="527182"/>
          </a:xfrm>
          <a:prstGeom prst="rect">
            <a:avLst/>
          </a:prstGeom>
        </p:spPr>
      </p:pic>
    </p:spTree>
    <p:extLst>
      <p:ext uri="{BB962C8B-B14F-4D97-AF65-F5344CB8AC3E}">
        <p14:creationId xmlns:p14="http://schemas.microsoft.com/office/powerpoint/2010/main" val="2714330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Title and Content with Bullets">
    <p:spTree>
      <p:nvGrpSpPr>
        <p:cNvPr id="1" name=""/>
        <p:cNvGrpSpPr/>
        <p:nvPr/>
      </p:nvGrpSpPr>
      <p:grpSpPr>
        <a:xfrm>
          <a:off x="0" y="0"/>
          <a:ext cx="0" cy="0"/>
          <a:chOff x="0" y="0"/>
          <a:chExt cx="0" cy="0"/>
        </a:xfrm>
      </p:grpSpPr>
      <p:sp>
        <p:nvSpPr>
          <p:cNvPr id="5" name="Title 1"/>
          <p:cNvSpPr>
            <a:spLocks noGrp="1"/>
          </p:cNvSpPr>
          <p:nvPr>
            <p:ph type="title"/>
          </p:nvPr>
        </p:nvSpPr>
        <p:spPr bwMode="auto">
          <a:xfrm>
            <a:off x="304800" y="171451"/>
            <a:ext cx="11582400" cy="9525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 anchorCtr="0" compatLnSpc="1">
            <a:prstTxWarp prst="textNoShape">
              <a:avLst/>
            </a:prstTxWarp>
          </a:bodyPr>
          <a:lstStyle>
            <a:lvl1pPr algn="ctr" defTabSz="914354" rtl="0" eaLnBrk="0" fontAlgn="base" hangingPunct="0">
              <a:lnSpc>
                <a:spcPct val="90000"/>
              </a:lnSpc>
              <a:spcBef>
                <a:spcPct val="0"/>
              </a:spcBef>
              <a:spcAft>
                <a:spcPct val="0"/>
              </a:spcAft>
              <a:defRPr lang="en-US" altLang="en-US" sz="5867" b="0" kern="1200" cap="none" dirty="0" smtClean="0">
                <a:solidFill>
                  <a:srgbClr val="00386B"/>
                </a:solidFill>
                <a:latin typeface="Avenir Next"/>
                <a:ea typeface="+mj-ea"/>
                <a:cs typeface="+mj-cs"/>
              </a:defRPr>
            </a:lvl1pPr>
          </a:lstStyle>
          <a:p>
            <a:r>
              <a:rPr lang="en-US" altLang="en-US"/>
              <a:t>Click to edit Master title style</a:t>
            </a:r>
            <a:endParaRPr lang="en-US" altLang="en-US" dirty="0"/>
          </a:p>
        </p:txBody>
      </p:sp>
      <p:sp>
        <p:nvSpPr>
          <p:cNvPr id="6" name="Content Placeholder 2"/>
          <p:cNvSpPr>
            <a:spLocks noGrp="1"/>
          </p:cNvSpPr>
          <p:nvPr>
            <p:ph sz="quarter" idx="10"/>
          </p:nvPr>
        </p:nvSpPr>
        <p:spPr bwMode="auto">
          <a:xfrm>
            <a:off x="294640" y="1498600"/>
            <a:ext cx="11582400" cy="4368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a:bodyPr>
          <a:lstStyle>
            <a:lvl1pPr>
              <a:defRPr lang="en-US" altLang="en-US" sz="3200" kern="1200" dirty="0" smtClean="0">
                <a:solidFill>
                  <a:srgbClr val="003968"/>
                </a:solidFill>
                <a:latin typeface="Avenir Next"/>
                <a:ea typeface="+mn-ea"/>
                <a:cs typeface="+mn-cs"/>
              </a:defRPr>
            </a:lvl1pPr>
          </a:lstStyle>
          <a:p>
            <a:pPr lvl="0"/>
            <a:r>
              <a:rPr lang="en-US" altLang="en-US"/>
              <a:t>Edit Master text styles</a:t>
            </a:r>
          </a:p>
        </p:txBody>
      </p:sp>
      <p:pic>
        <p:nvPicPr>
          <p:cNvPr id="3" name="Picture 2">
            <a:hlinkClick r:id="rId2" action="ppaction://hlinksldjump"/>
          </p:cNvPr>
          <p:cNvPicPr>
            <a:picLocks noChangeAspect="1"/>
          </p:cNvPicPr>
          <p:nvPr userDrawn="1"/>
        </p:nvPicPr>
        <p:blipFill>
          <a:blip r:embed="rId3"/>
          <a:stretch>
            <a:fillRect/>
          </a:stretch>
        </p:blipFill>
        <p:spPr>
          <a:xfrm>
            <a:off x="9306370" y="6245360"/>
            <a:ext cx="2885630" cy="527182"/>
          </a:xfrm>
          <a:prstGeom prst="rect">
            <a:avLst/>
          </a:prstGeom>
        </p:spPr>
      </p:pic>
    </p:spTree>
    <p:extLst>
      <p:ext uri="{BB962C8B-B14F-4D97-AF65-F5344CB8AC3E}">
        <p14:creationId xmlns:p14="http://schemas.microsoft.com/office/powerpoint/2010/main" val="12730881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0E44A0-573E-4FEA-A78B-C97E4715A504}"/>
              </a:ext>
            </a:extLst>
          </p:cNvPr>
          <p:cNvSpPr>
            <a:spLocks noGrp="1"/>
          </p:cNvSpPr>
          <p:nvPr>
            <p:ph type="title"/>
          </p:nvPr>
        </p:nvSpPr>
        <p:spPr/>
        <p:txBody>
          <a:bodyPr>
            <a:normAutofit/>
          </a:bodyPr>
          <a:lstStyle>
            <a:lvl1pPr>
              <a:defRPr sz="4000" b="1">
                <a:latin typeface="Avenir Next"/>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95E704CB-EDAD-4EC4-933E-E9E27EBD88CF}"/>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514C2C67-0C34-4F8E-A00D-880D7BA6F728}"/>
              </a:ext>
            </a:extLst>
          </p:cNvPr>
          <p:cNvSpPr>
            <a:spLocks noGrp="1"/>
          </p:cNvSpPr>
          <p:nvPr>
            <p:ph type="dt" sz="half" idx="10"/>
          </p:nvPr>
        </p:nvSpPr>
        <p:spPr/>
        <p:txBody>
          <a:bodyPr/>
          <a:lstStyle/>
          <a:p>
            <a:fld id="{CF25AEC2-AB93-4309-9F64-5E409604A736}" type="datetimeFigureOut">
              <a:rPr lang="en-US" smtClean="0"/>
              <a:t>11/10/2025</a:t>
            </a:fld>
            <a:endParaRPr lang="en-US"/>
          </a:p>
        </p:txBody>
      </p:sp>
      <p:sp>
        <p:nvSpPr>
          <p:cNvPr id="5" name="Footer Placeholder 4">
            <a:extLst>
              <a:ext uri="{FF2B5EF4-FFF2-40B4-BE49-F238E27FC236}">
                <a16:creationId xmlns:a16="http://schemas.microsoft.com/office/drawing/2014/main" id="{095E6658-66F8-4002-9760-B2CAF488E4E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0A1DDD-0BE2-41AA-B887-CAF12369E047}"/>
              </a:ext>
            </a:extLst>
          </p:cNvPr>
          <p:cNvSpPr>
            <a:spLocks noGrp="1"/>
          </p:cNvSpPr>
          <p:nvPr>
            <p:ph type="sldNum" sz="quarter" idx="12"/>
          </p:nvPr>
        </p:nvSpPr>
        <p:spPr/>
        <p:txBody>
          <a:bodyPr/>
          <a:lstStyle/>
          <a:p>
            <a:fld id="{8B88FA10-C21F-4558-A121-BDA2FEFE91A1}" type="slidenum">
              <a:rPr lang="en-US" smtClean="0"/>
              <a:t>‹#›</a:t>
            </a:fld>
            <a:endParaRPr lang="en-US"/>
          </a:p>
        </p:txBody>
      </p:sp>
      <p:sp>
        <p:nvSpPr>
          <p:cNvPr id="7" name="Rectangle 6">
            <a:extLst>
              <a:ext uri="{FF2B5EF4-FFF2-40B4-BE49-F238E27FC236}">
                <a16:creationId xmlns:a16="http://schemas.microsoft.com/office/drawing/2014/main" id="{D1008D6D-0647-4DA2-ADAF-A614AD2E0F7F}"/>
              </a:ext>
            </a:extLst>
          </p:cNvPr>
          <p:cNvSpPr/>
          <p:nvPr/>
        </p:nvSpPr>
        <p:spPr>
          <a:xfrm>
            <a:off x="705395" y="352063"/>
            <a:ext cx="132805" cy="820058"/>
          </a:xfrm>
          <a:prstGeom prst="rect">
            <a:avLst/>
          </a:prstGeom>
          <a:solidFill>
            <a:srgbClr val="B71E42"/>
          </a:solidFill>
          <a:ln w="15875" cap="flat" cmpd="sng" algn="ctr">
            <a:noFill/>
            <a:prstDash val="solid"/>
          </a:ln>
          <a:effectLst/>
        </p:spPr>
        <p:txBody>
          <a:bodyPr anchor="ctr"/>
          <a:lstStyle/>
          <a:p>
            <a:pPr marL="0" marR="0" lvl="0" indent="0" algn="ctr" defTabSz="1219170" eaLnBrk="0" fontAlgn="base" latinLnBrk="0" hangingPunct="0">
              <a:lnSpc>
                <a:spcPct val="100000"/>
              </a:lnSpc>
              <a:spcBef>
                <a:spcPct val="0"/>
              </a:spcBef>
              <a:spcAft>
                <a:spcPct val="0"/>
              </a:spcAft>
              <a:buClrTx/>
              <a:buSzTx/>
              <a:buFontTx/>
              <a:buNone/>
              <a:tabLst/>
              <a:defRPr/>
            </a:pPr>
            <a:endParaRPr kumimoji="0" lang="en-US" sz="2667" b="1" i="0" u="none" strike="noStrike" kern="0" cap="none" spc="0" normalizeH="0" baseline="0" noProof="0">
              <a:ln>
                <a:noFill/>
              </a:ln>
              <a:solidFill>
                <a:prstClr val="white"/>
              </a:solidFill>
              <a:effectLst/>
              <a:uLnTx/>
              <a:uFillTx/>
              <a:latin typeface="Gill Sans MT" panose="020B0502020104020203"/>
              <a:ea typeface="+mn-ea"/>
              <a:cs typeface="+mn-cs"/>
            </a:endParaRPr>
          </a:p>
        </p:txBody>
      </p:sp>
    </p:spTree>
    <p:extLst>
      <p:ext uri="{BB962C8B-B14F-4D97-AF65-F5344CB8AC3E}">
        <p14:creationId xmlns:p14="http://schemas.microsoft.com/office/powerpoint/2010/main" val="12989157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548243-8989-4AFE-BF76-7EAECDC3498A}"/>
              </a:ext>
            </a:extLst>
          </p:cNvPr>
          <p:cNvSpPr>
            <a:spLocks noGrp="1"/>
          </p:cNvSpPr>
          <p:nvPr>
            <p:ph type="title"/>
          </p:nvPr>
        </p:nvSpPr>
        <p:spPr>
          <a:xfrm rot="16200000">
            <a:off x="-2166417" y="2735875"/>
            <a:ext cx="6009233" cy="810532"/>
          </a:xfrm>
        </p:spPr>
        <p:txBody>
          <a:bodyPr>
            <a:normAutofit/>
          </a:bodyPr>
          <a:lstStyle>
            <a:lvl1pPr>
              <a:defRPr sz="3600" b="1"/>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10D04A7A-02E5-4635-ACC5-4145EE4F6C53}"/>
              </a:ext>
            </a:extLst>
          </p:cNvPr>
          <p:cNvSpPr>
            <a:spLocks noGrp="1"/>
          </p:cNvSpPr>
          <p:nvPr>
            <p:ph type="dt" sz="half" idx="10"/>
          </p:nvPr>
        </p:nvSpPr>
        <p:spPr/>
        <p:txBody>
          <a:bodyPr/>
          <a:lstStyle/>
          <a:p>
            <a:fld id="{CF25AEC2-AB93-4309-9F64-5E409604A736}" type="datetimeFigureOut">
              <a:rPr lang="en-US" smtClean="0"/>
              <a:t>11/10/2025</a:t>
            </a:fld>
            <a:endParaRPr lang="en-US"/>
          </a:p>
        </p:txBody>
      </p:sp>
      <p:sp>
        <p:nvSpPr>
          <p:cNvPr id="4" name="Footer Placeholder 3">
            <a:extLst>
              <a:ext uri="{FF2B5EF4-FFF2-40B4-BE49-F238E27FC236}">
                <a16:creationId xmlns:a16="http://schemas.microsoft.com/office/drawing/2014/main" id="{CAE33D39-FE59-45F2-8CC1-DD2CC36596B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C2C91AF-8FC1-4CB1-9C0D-35C148D67077}"/>
              </a:ext>
            </a:extLst>
          </p:cNvPr>
          <p:cNvSpPr>
            <a:spLocks noGrp="1"/>
          </p:cNvSpPr>
          <p:nvPr>
            <p:ph type="sldNum" sz="quarter" idx="12"/>
          </p:nvPr>
        </p:nvSpPr>
        <p:spPr/>
        <p:txBody>
          <a:bodyPr/>
          <a:lstStyle/>
          <a:p>
            <a:fld id="{8B88FA10-C21F-4558-A121-BDA2FEFE91A1}" type="slidenum">
              <a:rPr lang="en-US" smtClean="0"/>
              <a:t>‹#›</a:t>
            </a:fld>
            <a:endParaRPr lang="en-US"/>
          </a:p>
        </p:txBody>
      </p:sp>
      <p:sp>
        <p:nvSpPr>
          <p:cNvPr id="6" name="Rectangle 5">
            <a:extLst>
              <a:ext uri="{FF2B5EF4-FFF2-40B4-BE49-F238E27FC236}">
                <a16:creationId xmlns:a16="http://schemas.microsoft.com/office/drawing/2014/main" id="{05F75244-5CBB-4CE6-8C75-C4BB4215208B}"/>
              </a:ext>
            </a:extLst>
          </p:cNvPr>
          <p:cNvSpPr/>
          <p:nvPr/>
        </p:nvSpPr>
        <p:spPr>
          <a:xfrm rot="5400000">
            <a:off x="767034" y="5735729"/>
            <a:ext cx="132805" cy="820058"/>
          </a:xfrm>
          <a:prstGeom prst="rect">
            <a:avLst/>
          </a:prstGeom>
          <a:solidFill>
            <a:srgbClr val="B71E42"/>
          </a:solidFill>
          <a:ln w="15875" cap="flat" cmpd="sng" algn="ctr">
            <a:noFill/>
            <a:prstDash val="solid"/>
          </a:ln>
          <a:effectLst/>
        </p:spPr>
        <p:txBody>
          <a:bodyPr anchor="ctr"/>
          <a:lstStyle/>
          <a:p>
            <a:pPr marL="0" marR="0" lvl="0" indent="0" algn="ctr" defTabSz="1219170" eaLnBrk="0" fontAlgn="base" latinLnBrk="0" hangingPunct="0">
              <a:lnSpc>
                <a:spcPct val="100000"/>
              </a:lnSpc>
              <a:spcBef>
                <a:spcPct val="0"/>
              </a:spcBef>
              <a:spcAft>
                <a:spcPct val="0"/>
              </a:spcAft>
              <a:buClrTx/>
              <a:buSzTx/>
              <a:buFontTx/>
              <a:buNone/>
              <a:tabLst/>
              <a:defRPr/>
            </a:pPr>
            <a:endParaRPr kumimoji="0" lang="en-US" sz="2667" b="1" i="0" u="none" strike="noStrike" kern="0" cap="none" spc="0" normalizeH="0" baseline="0" noProof="0">
              <a:ln>
                <a:noFill/>
              </a:ln>
              <a:solidFill>
                <a:prstClr val="white"/>
              </a:solidFill>
              <a:effectLst/>
              <a:uLnTx/>
              <a:uFillTx/>
              <a:latin typeface="Gill Sans MT" panose="020B0502020104020203"/>
              <a:ea typeface="+mn-ea"/>
              <a:cs typeface="+mn-cs"/>
            </a:endParaRPr>
          </a:p>
        </p:txBody>
      </p:sp>
      <p:sp>
        <p:nvSpPr>
          <p:cNvPr id="7" name="Content Placeholder 2">
            <a:extLst>
              <a:ext uri="{FF2B5EF4-FFF2-40B4-BE49-F238E27FC236}">
                <a16:creationId xmlns:a16="http://schemas.microsoft.com/office/drawing/2014/main" id="{8B29229C-88B5-4C39-91C2-525AC346E926}"/>
              </a:ext>
            </a:extLst>
          </p:cNvPr>
          <p:cNvSpPr>
            <a:spLocks noGrp="1"/>
          </p:cNvSpPr>
          <p:nvPr>
            <p:ph idx="1"/>
          </p:nvPr>
        </p:nvSpPr>
        <p:spPr>
          <a:xfrm>
            <a:off x="1567542" y="645839"/>
            <a:ext cx="9786257" cy="553112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192132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F8F24E-AA4B-442D-BDAC-9B58F77C9046}"/>
              </a:ext>
            </a:extLst>
          </p:cNvPr>
          <p:cNvSpPr>
            <a:spLocks noGrp="1"/>
          </p:cNvSpPr>
          <p:nvPr>
            <p:ph type="title"/>
          </p:nvPr>
        </p:nvSpPr>
        <p:spPr>
          <a:xfrm>
            <a:off x="831850" y="1709738"/>
            <a:ext cx="10515600" cy="2852737"/>
          </a:xfrm>
        </p:spPr>
        <p:txBody>
          <a:bodyPr anchor="b"/>
          <a:lstStyle>
            <a:lvl1pPr>
              <a:defRPr sz="6000">
                <a:latin typeface="Avenir Next"/>
              </a:defRPr>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C87127D7-F20A-4244-86B5-F1E73699DF6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69504CA-0DC4-4666-BBB5-CAA4A323B332}"/>
              </a:ext>
            </a:extLst>
          </p:cNvPr>
          <p:cNvSpPr>
            <a:spLocks noGrp="1"/>
          </p:cNvSpPr>
          <p:nvPr>
            <p:ph type="dt" sz="half" idx="10"/>
          </p:nvPr>
        </p:nvSpPr>
        <p:spPr/>
        <p:txBody>
          <a:bodyPr/>
          <a:lstStyle/>
          <a:p>
            <a:fld id="{5E7E90BE-98CD-4AE4-B0D9-2DECFC6CCEC2}" type="datetimeFigureOut">
              <a:rPr lang="en-US" smtClean="0"/>
              <a:t>11/10/2025</a:t>
            </a:fld>
            <a:endParaRPr lang="en-US"/>
          </a:p>
        </p:txBody>
      </p:sp>
      <p:sp>
        <p:nvSpPr>
          <p:cNvPr id="5" name="Footer Placeholder 4">
            <a:extLst>
              <a:ext uri="{FF2B5EF4-FFF2-40B4-BE49-F238E27FC236}">
                <a16:creationId xmlns:a16="http://schemas.microsoft.com/office/drawing/2014/main" id="{9C50DC1E-456D-42E3-B7E7-891A79C6C1F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C54B752-B814-455D-AF3E-48697EFD5277}"/>
              </a:ext>
            </a:extLst>
          </p:cNvPr>
          <p:cNvSpPr>
            <a:spLocks noGrp="1"/>
          </p:cNvSpPr>
          <p:nvPr>
            <p:ph type="sldNum" sz="quarter" idx="12"/>
          </p:nvPr>
        </p:nvSpPr>
        <p:spPr/>
        <p:txBody>
          <a:bodyPr/>
          <a:lstStyle/>
          <a:p>
            <a:fld id="{AD5EF8D1-C2B8-436F-95C1-AC88A0BBE670}" type="slidenum">
              <a:rPr lang="en-US" smtClean="0"/>
              <a:t>‹#›</a:t>
            </a:fld>
            <a:endParaRPr lang="en-US"/>
          </a:p>
        </p:txBody>
      </p:sp>
    </p:spTree>
    <p:extLst>
      <p:ext uri="{BB962C8B-B14F-4D97-AF65-F5344CB8AC3E}">
        <p14:creationId xmlns:p14="http://schemas.microsoft.com/office/powerpoint/2010/main" val="23423349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32F92B-B8F4-4DA3-BA0A-765ACDC2234E}"/>
              </a:ext>
            </a:extLst>
          </p:cNvPr>
          <p:cNvSpPr>
            <a:spLocks noGrp="1"/>
          </p:cNvSpPr>
          <p:nvPr>
            <p:ph type="title"/>
          </p:nvPr>
        </p:nvSpPr>
        <p:spPr/>
        <p:txBody>
          <a:bodyPr>
            <a:normAutofit/>
          </a:bodyPr>
          <a:lstStyle>
            <a:lvl1pPr>
              <a:defRPr sz="4000" b="1">
                <a:latin typeface="Avenir Next"/>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4CFD74E4-8361-4810-801A-8E91E725E7DA}"/>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E0FC749-0837-4805-8F52-F32B9C52BEBA}"/>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6A00476-C745-4FF7-9F2C-C07A26C54DC6}"/>
              </a:ext>
            </a:extLst>
          </p:cNvPr>
          <p:cNvSpPr>
            <a:spLocks noGrp="1"/>
          </p:cNvSpPr>
          <p:nvPr>
            <p:ph type="dt" sz="half" idx="10"/>
          </p:nvPr>
        </p:nvSpPr>
        <p:spPr/>
        <p:txBody>
          <a:bodyPr/>
          <a:lstStyle/>
          <a:p>
            <a:fld id="{5E7E90BE-98CD-4AE4-B0D9-2DECFC6CCEC2}" type="datetimeFigureOut">
              <a:rPr lang="en-US" smtClean="0"/>
              <a:t>11/10/2025</a:t>
            </a:fld>
            <a:endParaRPr lang="en-US"/>
          </a:p>
        </p:txBody>
      </p:sp>
      <p:sp>
        <p:nvSpPr>
          <p:cNvPr id="6" name="Footer Placeholder 5">
            <a:extLst>
              <a:ext uri="{FF2B5EF4-FFF2-40B4-BE49-F238E27FC236}">
                <a16:creationId xmlns:a16="http://schemas.microsoft.com/office/drawing/2014/main" id="{A73E0192-3E12-46C7-80FA-F7A3BCE2B2F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856872D-2B72-472E-A31F-33F4850D2687}"/>
              </a:ext>
            </a:extLst>
          </p:cNvPr>
          <p:cNvSpPr>
            <a:spLocks noGrp="1"/>
          </p:cNvSpPr>
          <p:nvPr>
            <p:ph type="sldNum" sz="quarter" idx="12"/>
          </p:nvPr>
        </p:nvSpPr>
        <p:spPr/>
        <p:txBody>
          <a:bodyPr/>
          <a:lstStyle/>
          <a:p>
            <a:fld id="{AD5EF8D1-C2B8-436F-95C1-AC88A0BBE670}" type="slidenum">
              <a:rPr lang="en-US" smtClean="0"/>
              <a:t>‹#›</a:t>
            </a:fld>
            <a:endParaRPr lang="en-US"/>
          </a:p>
        </p:txBody>
      </p:sp>
      <p:sp>
        <p:nvSpPr>
          <p:cNvPr id="8" name="Rectangle 7">
            <a:extLst>
              <a:ext uri="{FF2B5EF4-FFF2-40B4-BE49-F238E27FC236}">
                <a16:creationId xmlns:a16="http://schemas.microsoft.com/office/drawing/2014/main" id="{D418153A-BFEB-4B1D-8A02-06DB68B25E01}"/>
              </a:ext>
            </a:extLst>
          </p:cNvPr>
          <p:cNvSpPr/>
          <p:nvPr/>
        </p:nvSpPr>
        <p:spPr>
          <a:xfrm>
            <a:off x="705395" y="352063"/>
            <a:ext cx="132805" cy="820058"/>
          </a:xfrm>
          <a:prstGeom prst="rect">
            <a:avLst/>
          </a:prstGeom>
          <a:solidFill>
            <a:srgbClr val="B71E42"/>
          </a:solidFill>
          <a:ln w="15875" cap="flat" cmpd="sng" algn="ctr">
            <a:noFill/>
            <a:prstDash val="solid"/>
          </a:ln>
          <a:effectLst/>
        </p:spPr>
        <p:txBody>
          <a:bodyPr anchor="ctr"/>
          <a:lstStyle/>
          <a:p>
            <a:pPr marL="0" marR="0" lvl="0" indent="0" algn="ctr" defTabSz="1219170" eaLnBrk="0" fontAlgn="base" latinLnBrk="0" hangingPunct="0">
              <a:lnSpc>
                <a:spcPct val="100000"/>
              </a:lnSpc>
              <a:spcBef>
                <a:spcPct val="0"/>
              </a:spcBef>
              <a:spcAft>
                <a:spcPct val="0"/>
              </a:spcAft>
              <a:buClrTx/>
              <a:buSzTx/>
              <a:buFontTx/>
              <a:buNone/>
              <a:tabLst/>
              <a:defRPr/>
            </a:pPr>
            <a:endParaRPr kumimoji="0" lang="en-US" sz="2667" b="1" i="0" u="none" strike="noStrike" kern="0" cap="none" spc="0" normalizeH="0" baseline="0" noProof="0">
              <a:ln>
                <a:noFill/>
              </a:ln>
              <a:solidFill>
                <a:prstClr val="white"/>
              </a:solidFill>
              <a:effectLst/>
              <a:uLnTx/>
              <a:uFillTx/>
              <a:latin typeface="Gill Sans MT" panose="020B0502020104020203"/>
              <a:ea typeface="+mn-ea"/>
              <a:cs typeface="+mn-cs"/>
            </a:endParaRPr>
          </a:p>
        </p:txBody>
      </p:sp>
    </p:spTree>
    <p:extLst>
      <p:ext uri="{BB962C8B-B14F-4D97-AF65-F5344CB8AC3E}">
        <p14:creationId xmlns:p14="http://schemas.microsoft.com/office/powerpoint/2010/main" val="3941888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D23660-4C23-41D0-8EB2-A0471D7CED10}"/>
              </a:ext>
            </a:extLst>
          </p:cNvPr>
          <p:cNvSpPr>
            <a:spLocks noGrp="1"/>
          </p:cNvSpPr>
          <p:nvPr>
            <p:ph type="title"/>
          </p:nvPr>
        </p:nvSpPr>
        <p:spPr>
          <a:xfrm>
            <a:off x="839788" y="365126"/>
            <a:ext cx="10515600" cy="820058"/>
          </a:xfrm>
        </p:spPr>
        <p:txBody>
          <a:bodyPr>
            <a:normAutofit/>
          </a:bodyPr>
          <a:lstStyle>
            <a:lvl1pPr>
              <a:defRPr sz="4000" b="1">
                <a:latin typeface="Avenir Next"/>
              </a:defRPr>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2154D2DD-C3AC-4690-9316-8FB5B618F37A}"/>
              </a:ext>
            </a:extLst>
          </p:cNvPr>
          <p:cNvSpPr>
            <a:spLocks noGrp="1"/>
          </p:cNvSpPr>
          <p:nvPr>
            <p:ph type="body" idx="1"/>
          </p:nvPr>
        </p:nvSpPr>
        <p:spPr>
          <a:xfrm>
            <a:off x="839788" y="1681163"/>
            <a:ext cx="5157787" cy="6572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6827E987-1865-40BA-A987-659A3FB8FE7C}"/>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25C55E8-E49F-4537-9D06-0C40C6C5207D}"/>
              </a:ext>
            </a:extLst>
          </p:cNvPr>
          <p:cNvSpPr>
            <a:spLocks noGrp="1"/>
          </p:cNvSpPr>
          <p:nvPr>
            <p:ph type="body" sz="quarter" idx="3"/>
          </p:nvPr>
        </p:nvSpPr>
        <p:spPr>
          <a:xfrm>
            <a:off x="6172200" y="1681163"/>
            <a:ext cx="5183188" cy="6572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DCC5BF2E-1264-4278-B3D4-F89AF54EA31F}"/>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AF5516C-F4B7-4805-887C-387FBDCE158C}"/>
              </a:ext>
            </a:extLst>
          </p:cNvPr>
          <p:cNvSpPr>
            <a:spLocks noGrp="1"/>
          </p:cNvSpPr>
          <p:nvPr>
            <p:ph type="dt" sz="half" idx="10"/>
          </p:nvPr>
        </p:nvSpPr>
        <p:spPr/>
        <p:txBody>
          <a:bodyPr/>
          <a:lstStyle/>
          <a:p>
            <a:fld id="{5E7E90BE-98CD-4AE4-B0D9-2DECFC6CCEC2}" type="datetimeFigureOut">
              <a:rPr lang="en-US" smtClean="0"/>
              <a:t>11/10/2025</a:t>
            </a:fld>
            <a:endParaRPr lang="en-US"/>
          </a:p>
        </p:txBody>
      </p:sp>
      <p:sp>
        <p:nvSpPr>
          <p:cNvPr id="8" name="Footer Placeholder 7">
            <a:extLst>
              <a:ext uri="{FF2B5EF4-FFF2-40B4-BE49-F238E27FC236}">
                <a16:creationId xmlns:a16="http://schemas.microsoft.com/office/drawing/2014/main" id="{2297D2D3-3433-4177-A337-70EC6C32CE7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1840CB4-1A4E-4BF4-BA35-55DB5DBE5E45}"/>
              </a:ext>
            </a:extLst>
          </p:cNvPr>
          <p:cNvSpPr>
            <a:spLocks noGrp="1"/>
          </p:cNvSpPr>
          <p:nvPr>
            <p:ph type="sldNum" sz="quarter" idx="12"/>
          </p:nvPr>
        </p:nvSpPr>
        <p:spPr/>
        <p:txBody>
          <a:bodyPr/>
          <a:lstStyle/>
          <a:p>
            <a:fld id="{AD5EF8D1-C2B8-436F-95C1-AC88A0BBE670}" type="slidenum">
              <a:rPr lang="en-US" smtClean="0"/>
              <a:t>‹#›</a:t>
            </a:fld>
            <a:endParaRPr lang="en-US"/>
          </a:p>
        </p:txBody>
      </p:sp>
      <p:sp>
        <p:nvSpPr>
          <p:cNvPr id="10" name="Rectangle 9">
            <a:extLst>
              <a:ext uri="{FF2B5EF4-FFF2-40B4-BE49-F238E27FC236}">
                <a16:creationId xmlns:a16="http://schemas.microsoft.com/office/drawing/2014/main" id="{7B9DC912-581A-47DB-A3F2-B1AD5A28C889}"/>
              </a:ext>
            </a:extLst>
          </p:cNvPr>
          <p:cNvSpPr/>
          <p:nvPr/>
        </p:nvSpPr>
        <p:spPr>
          <a:xfrm>
            <a:off x="705395" y="352063"/>
            <a:ext cx="132805" cy="820058"/>
          </a:xfrm>
          <a:prstGeom prst="rect">
            <a:avLst/>
          </a:prstGeom>
          <a:solidFill>
            <a:srgbClr val="B71E42"/>
          </a:solidFill>
          <a:ln w="15875" cap="flat" cmpd="sng" algn="ctr">
            <a:noFill/>
            <a:prstDash val="solid"/>
          </a:ln>
          <a:effectLst/>
        </p:spPr>
        <p:txBody>
          <a:bodyPr anchor="ctr"/>
          <a:lstStyle/>
          <a:p>
            <a:pPr marL="0" marR="0" lvl="0" indent="0" algn="ctr" defTabSz="1219170" eaLnBrk="0" fontAlgn="base" latinLnBrk="0" hangingPunct="0">
              <a:lnSpc>
                <a:spcPct val="100000"/>
              </a:lnSpc>
              <a:spcBef>
                <a:spcPct val="0"/>
              </a:spcBef>
              <a:spcAft>
                <a:spcPct val="0"/>
              </a:spcAft>
              <a:buClrTx/>
              <a:buSzTx/>
              <a:buFontTx/>
              <a:buNone/>
              <a:tabLst/>
              <a:defRPr/>
            </a:pPr>
            <a:endParaRPr kumimoji="0" lang="en-US" sz="2667" b="1" i="0" u="none" strike="noStrike" kern="0" cap="none" spc="0" normalizeH="0" baseline="0" noProof="0">
              <a:ln>
                <a:noFill/>
              </a:ln>
              <a:solidFill>
                <a:prstClr val="white"/>
              </a:solidFill>
              <a:effectLst/>
              <a:uLnTx/>
              <a:uFillTx/>
              <a:latin typeface="Gill Sans MT" panose="020B0502020104020203"/>
              <a:ea typeface="+mn-ea"/>
              <a:cs typeface="+mn-cs"/>
            </a:endParaRPr>
          </a:p>
        </p:txBody>
      </p:sp>
      <p:pic>
        <p:nvPicPr>
          <p:cNvPr id="11" name="Picture 10">
            <a:hlinkClick r:id="rId2" action="ppaction://hlinksldjump"/>
            <a:extLst>
              <a:ext uri="{FF2B5EF4-FFF2-40B4-BE49-F238E27FC236}">
                <a16:creationId xmlns:a16="http://schemas.microsoft.com/office/drawing/2014/main" id="{BE9C033B-F142-4F55-92CC-ACAF0E463EEF}"/>
              </a:ext>
            </a:extLst>
          </p:cNvPr>
          <p:cNvPicPr>
            <a:picLocks noChangeAspect="1"/>
          </p:cNvPicPr>
          <p:nvPr userDrawn="1"/>
        </p:nvPicPr>
        <p:blipFill>
          <a:blip r:embed="rId3"/>
          <a:stretch>
            <a:fillRect/>
          </a:stretch>
        </p:blipFill>
        <p:spPr>
          <a:xfrm>
            <a:off x="9306370" y="6245360"/>
            <a:ext cx="2885630" cy="527182"/>
          </a:xfrm>
          <a:prstGeom prst="rect">
            <a:avLst/>
          </a:prstGeom>
        </p:spPr>
      </p:pic>
    </p:spTree>
    <p:extLst>
      <p:ext uri="{BB962C8B-B14F-4D97-AF65-F5344CB8AC3E}">
        <p14:creationId xmlns:p14="http://schemas.microsoft.com/office/powerpoint/2010/main" val="34083984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B8E74A8-810B-4228-A5C6-2DC1F39D6FF6}"/>
              </a:ext>
            </a:extLst>
          </p:cNvPr>
          <p:cNvSpPr/>
          <p:nvPr userDrawn="1"/>
        </p:nvSpPr>
        <p:spPr>
          <a:xfrm>
            <a:off x="0" y="6245360"/>
            <a:ext cx="11684000" cy="527182"/>
          </a:xfrm>
          <a:prstGeom prst="rect">
            <a:avLst/>
          </a:prstGeom>
          <a:solidFill>
            <a:srgbClr val="00396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Date Placeholder 2">
            <a:extLst>
              <a:ext uri="{FF2B5EF4-FFF2-40B4-BE49-F238E27FC236}">
                <a16:creationId xmlns:a16="http://schemas.microsoft.com/office/drawing/2014/main" id="{36BBB20C-0B38-45E8-AE9D-5CB94CD89806}"/>
              </a:ext>
            </a:extLst>
          </p:cNvPr>
          <p:cNvSpPr>
            <a:spLocks noGrp="1"/>
          </p:cNvSpPr>
          <p:nvPr>
            <p:ph type="dt" sz="half" idx="10"/>
          </p:nvPr>
        </p:nvSpPr>
        <p:spPr/>
        <p:txBody>
          <a:bodyPr/>
          <a:lstStyle/>
          <a:p>
            <a:fld id="{5E7E90BE-98CD-4AE4-B0D9-2DECFC6CCEC2}" type="datetimeFigureOut">
              <a:rPr lang="en-US" smtClean="0"/>
              <a:t>11/10/2025</a:t>
            </a:fld>
            <a:endParaRPr lang="en-US"/>
          </a:p>
        </p:txBody>
      </p:sp>
      <p:sp>
        <p:nvSpPr>
          <p:cNvPr id="4" name="Footer Placeholder 3">
            <a:extLst>
              <a:ext uri="{FF2B5EF4-FFF2-40B4-BE49-F238E27FC236}">
                <a16:creationId xmlns:a16="http://schemas.microsoft.com/office/drawing/2014/main" id="{4E5653AF-421A-4FC1-A304-E0DBF6FE7E4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C2989AB-AF31-4A6D-AAF1-ABD893BEC994}"/>
              </a:ext>
            </a:extLst>
          </p:cNvPr>
          <p:cNvSpPr>
            <a:spLocks noGrp="1"/>
          </p:cNvSpPr>
          <p:nvPr>
            <p:ph type="sldNum" sz="quarter" idx="12"/>
          </p:nvPr>
        </p:nvSpPr>
        <p:spPr/>
        <p:txBody>
          <a:bodyPr/>
          <a:lstStyle/>
          <a:p>
            <a:fld id="{AD5EF8D1-C2B8-436F-95C1-AC88A0BBE670}" type="slidenum">
              <a:rPr lang="en-US" smtClean="0"/>
              <a:t>‹#›</a:t>
            </a:fld>
            <a:endParaRPr lang="en-US"/>
          </a:p>
        </p:txBody>
      </p:sp>
      <p:sp>
        <p:nvSpPr>
          <p:cNvPr id="6" name="Title 1">
            <a:extLst>
              <a:ext uri="{FF2B5EF4-FFF2-40B4-BE49-F238E27FC236}">
                <a16:creationId xmlns:a16="http://schemas.microsoft.com/office/drawing/2014/main" id="{9D88223F-5236-4563-8032-C08BC14B56A1}"/>
              </a:ext>
            </a:extLst>
          </p:cNvPr>
          <p:cNvSpPr>
            <a:spLocks noGrp="1"/>
          </p:cNvSpPr>
          <p:nvPr>
            <p:ph type="title"/>
          </p:nvPr>
        </p:nvSpPr>
        <p:spPr>
          <a:xfrm>
            <a:off x="838200" y="365126"/>
            <a:ext cx="10515600" cy="810532"/>
          </a:xfrm>
        </p:spPr>
        <p:txBody>
          <a:bodyPr>
            <a:normAutofit/>
          </a:bodyPr>
          <a:lstStyle>
            <a:lvl1pPr>
              <a:defRPr sz="4000" b="1">
                <a:latin typeface="Avenir Next"/>
              </a:defRPr>
            </a:lvl1pPr>
          </a:lstStyle>
          <a:p>
            <a:r>
              <a:rPr lang="en-US"/>
              <a:t>Click to edit Master title style</a:t>
            </a:r>
            <a:endParaRPr lang="en-US" dirty="0"/>
          </a:p>
        </p:txBody>
      </p:sp>
      <p:sp>
        <p:nvSpPr>
          <p:cNvPr id="7" name="Rectangle 6">
            <a:extLst>
              <a:ext uri="{FF2B5EF4-FFF2-40B4-BE49-F238E27FC236}">
                <a16:creationId xmlns:a16="http://schemas.microsoft.com/office/drawing/2014/main" id="{D3C354D7-1F8E-441A-B884-F37A8B933E81}"/>
              </a:ext>
            </a:extLst>
          </p:cNvPr>
          <p:cNvSpPr/>
          <p:nvPr/>
        </p:nvSpPr>
        <p:spPr>
          <a:xfrm>
            <a:off x="705395" y="352063"/>
            <a:ext cx="132805" cy="820058"/>
          </a:xfrm>
          <a:prstGeom prst="rect">
            <a:avLst/>
          </a:prstGeom>
          <a:solidFill>
            <a:srgbClr val="B71E42"/>
          </a:solidFill>
          <a:ln w="15875" cap="flat" cmpd="sng" algn="ctr">
            <a:noFill/>
            <a:prstDash val="solid"/>
          </a:ln>
          <a:effectLst/>
        </p:spPr>
        <p:txBody>
          <a:bodyPr anchor="ctr"/>
          <a:lstStyle/>
          <a:p>
            <a:pPr marL="0" marR="0" lvl="0" indent="0" algn="ctr" defTabSz="1219170" eaLnBrk="0" fontAlgn="base" latinLnBrk="0" hangingPunct="0">
              <a:lnSpc>
                <a:spcPct val="100000"/>
              </a:lnSpc>
              <a:spcBef>
                <a:spcPct val="0"/>
              </a:spcBef>
              <a:spcAft>
                <a:spcPct val="0"/>
              </a:spcAft>
              <a:buClrTx/>
              <a:buSzTx/>
              <a:buFontTx/>
              <a:buNone/>
              <a:tabLst/>
              <a:defRPr/>
            </a:pPr>
            <a:endParaRPr kumimoji="0" lang="en-US" sz="2667" b="1" i="0" u="none" strike="noStrike" kern="0" cap="none" spc="0" normalizeH="0" baseline="0" noProof="0">
              <a:ln>
                <a:noFill/>
              </a:ln>
              <a:solidFill>
                <a:prstClr val="white"/>
              </a:solidFill>
              <a:effectLst/>
              <a:uLnTx/>
              <a:uFillTx/>
              <a:latin typeface="Gill Sans MT" panose="020B0502020104020203"/>
              <a:ea typeface="+mn-ea"/>
              <a:cs typeface="+mn-cs"/>
            </a:endParaRPr>
          </a:p>
        </p:txBody>
      </p:sp>
      <p:pic>
        <p:nvPicPr>
          <p:cNvPr id="8" name="Picture 7">
            <a:hlinkClick r:id="rId2" action="ppaction://hlinksldjump"/>
            <a:extLst>
              <a:ext uri="{FF2B5EF4-FFF2-40B4-BE49-F238E27FC236}">
                <a16:creationId xmlns:a16="http://schemas.microsoft.com/office/drawing/2014/main" id="{3127C6C8-A3AC-47AB-8BD8-4D7E013C6B57}"/>
              </a:ext>
            </a:extLst>
          </p:cNvPr>
          <p:cNvPicPr>
            <a:picLocks noChangeAspect="1"/>
          </p:cNvPicPr>
          <p:nvPr userDrawn="1"/>
        </p:nvPicPr>
        <p:blipFill>
          <a:blip r:embed="rId3"/>
          <a:stretch>
            <a:fillRect/>
          </a:stretch>
        </p:blipFill>
        <p:spPr>
          <a:xfrm>
            <a:off x="9306370" y="6245360"/>
            <a:ext cx="2885630" cy="527182"/>
          </a:xfrm>
          <a:prstGeom prst="rect">
            <a:avLst/>
          </a:prstGeom>
        </p:spPr>
      </p:pic>
    </p:spTree>
    <p:extLst>
      <p:ext uri="{BB962C8B-B14F-4D97-AF65-F5344CB8AC3E}">
        <p14:creationId xmlns:p14="http://schemas.microsoft.com/office/powerpoint/2010/main" val="28351776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F120734-E93E-446D-A6F5-A5F086C4B0D2}"/>
              </a:ext>
            </a:extLst>
          </p:cNvPr>
          <p:cNvSpPr>
            <a:spLocks noGrp="1"/>
          </p:cNvSpPr>
          <p:nvPr>
            <p:ph type="dt" sz="half" idx="10"/>
          </p:nvPr>
        </p:nvSpPr>
        <p:spPr/>
        <p:txBody>
          <a:bodyPr/>
          <a:lstStyle/>
          <a:p>
            <a:fld id="{5E7E90BE-98CD-4AE4-B0D9-2DECFC6CCEC2}" type="datetimeFigureOut">
              <a:rPr lang="en-US" smtClean="0"/>
              <a:t>11/10/2025</a:t>
            </a:fld>
            <a:endParaRPr lang="en-US"/>
          </a:p>
        </p:txBody>
      </p:sp>
      <p:sp>
        <p:nvSpPr>
          <p:cNvPr id="3" name="Footer Placeholder 2">
            <a:extLst>
              <a:ext uri="{FF2B5EF4-FFF2-40B4-BE49-F238E27FC236}">
                <a16:creationId xmlns:a16="http://schemas.microsoft.com/office/drawing/2014/main" id="{AD271CA2-B8B5-4ED0-BFC2-BEAB5E88069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28A7B69-04DD-47EE-B398-DA09B2EA6733}"/>
              </a:ext>
            </a:extLst>
          </p:cNvPr>
          <p:cNvSpPr>
            <a:spLocks noGrp="1"/>
          </p:cNvSpPr>
          <p:nvPr>
            <p:ph type="sldNum" sz="quarter" idx="12"/>
          </p:nvPr>
        </p:nvSpPr>
        <p:spPr/>
        <p:txBody>
          <a:bodyPr/>
          <a:lstStyle/>
          <a:p>
            <a:fld id="{AD5EF8D1-C2B8-436F-95C1-AC88A0BBE670}" type="slidenum">
              <a:rPr lang="en-US" smtClean="0"/>
              <a:t>‹#›</a:t>
            </a:fld>
            <a:endParaRPr lang="en-US"/>
          </a:p>
        </p:txBody>
      </p:sp>
      <p:pic>
        <p:nvPicPr>
          <p:cNvPr id="5" name="Picture 4">
            <a:hlinkClick r:id="rId2" action="ppaction://hlinksldjump"/>
            <a:extLst>
              <a:ext uri="{FF2B5EF4-FFF2-40B4-BE49-F238E27FC236}">
                <a16:creationId xmlns:a16="http://schemas.microsoft.com/office/drawing/2014/main" id="{38156687-4024-435C-BAF0-B581D8C9C3E4}"/>
              </a:ext>
            </a:extLst>
          </p:cNvPr>
          <p:cNvPicPr>
            <a:picLocks noChangeAspect="1"/>
          </p:cNvPicPr>
          <p:nvPr userDrawn="1"/>
        </p:nvPicPr>
        <p:blipFill>
          <a:blip r:embed="rId3"/>
          <a:stretch>
            <a:fillRect/>
          </a:stretch>
        </p:blipFill>
        <p:spPr>
          <a:xfrm>
            <a:off x="9306370" y="6245360"/>
            <a:ext cx="2885630" cy="527182"/>
          </a:xfrm>
          <a:prstGeom prst="rect">
            <a:avLst/>
          </a:prstGeom>
        </p:spPr>
      </p:pic>
    </p:spTree>
    <p:extLst>
      <p:ext uri="{BB962C8B-B14F-4D97-AF65-F5344CB8AC3E}">
        <p14:creationId xmlns:p14="http://schemas.microsoft.com/office/powerpoint/2010/main" val="31710159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Closin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CA0FC9-1DB8-4CBF-A636-338338D5B4D7}"/>
              </a:ext>
            </a:extLst>
          </p:cNvPr>
          <p:cNvSpPr>
            <a:spLocks noGrp="1"/>
          </p:cNvSpPr>
          <p:nvPr>
            <p:ph type="title"/>
          </p:nvPr>
        </p:nvSpPr>
        <p:spPr>
          <a:xfrm>
            <a:off x="838200" y="365126"/>
            <a:ext cx="10515600" cy="3063874"/>
          </a:xfrm>
        </p:spPr>
        <p:txBody>
          <a:bodyPr>
            <a:normAutofit/>
          </a:bodyPr>
          <a:lstStyle>
            <a:lvl1pPr algn="ctr">
              <a:defRPr sz="3600" i="1">
                <a:latin typeface="Avenir Next"/>
              </a:defRPr>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4802E4C5-C529-4245-BC69-F7D52EFB4908}"/>
              </a:ext>
            </a:extLst>
          </p:cNvPr>
          <p:cNvSpPr>
            <a:spLocks noGrp="1"/>
          </p:cNvSpPr>
          <p:nvPr>
            <p:ph type="dt" sz="half" idx="10"/>
          </p:nvPr>
        </p:nvSpPr>
        <p:spPr/>
        <p:txBody>
          <a:bodyPr/>
          <a:lstStyle/>
          <a:p>
            <a:fld id="{CF25AEC2-AB93-4309-9F64-5E409604A736}" type="datetimeFigureOut">
              <a:rPr lang="en-US" smtClean="0"/>
              <a:t>11/10/2025</a:t>
            </a:fld>
            <a:endParaRPr lang="en-US"/>
          </a:p>
        </p:txBody>
      </p:sp>
      <p:sp>
        <p:nvSpPr>
          <p:cNvPr id="4" name="Footer Placeholder 3">
            <a:extLst>
              <a:ext uri="{FF2B5EF4-FFF2-40B4-BE49-F238E27FC236}">
                <a16:creationId xmlns:a16="http://schemas.microsoft.com/office/drawing/2014/main" id="{ADF982C8-BA4F-4CD8-9B96-317645F1149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F52862A-3296-4E31-A263-26C55D34EA2A}"/>
              </a:ext>
            </a:extLst>
          </p:cNvPr>
          <p:cNvSpPr>
            <a:spLocks noGrp="1"/>
          </p:cNvSpPr>
          <p:nvPr>
            <p:ph type="sldNum" sz="quarter" idx="12"/>
          </p:nvPr>
        </p:nvSpPr>
        <p:spPr/>
        <p:txBody>
          <a:bodyPr/>
          <a:lstStyle/>
          <a:p>
            <a:fld id="{8B88FA10-C21F-4558-A121-BDA2FEFE91A1}" type="slidenum">
              <a:rPr lang="en-US" smtClean="0"/>
              <a:t>‹#›</a:t>
            </a:fld>
            <a:endParaRPr lang="en-US"/>
          </a:p>
        </p:txBody>
      </p:sp>
      <p:pic>
        <p:nvPicPr>
          <p:cNvPr id="6" name="Picture 1">
            <a:extLst>
              <a:ext uri="{FF2B5EF4-FFF2-40B4-BE49-F238E27FC236}">
                <a16:creationId xmlns:a16="http://schemas.microsoft.com/office/drawing/2014/main" id="{5B6BCB63-A035-42B7-B275-87D059FE515D}"/>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bwMode="auto">
          <a:xfrm>
            <a:off x="3650197" y="4942936"/>
            <a:ext cx="4891605" cy="11701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693020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405D8F6-F5A7-4C8C-94CE-D86CFC64036A}"/>
              </a:ext>
            </a:extLst>
          </p:cNvPr>
          <p:cNvSpPr>
            <a:spLocks noGrp="1"/>
          </p:cNvSpPr>
          <p:nvPr>
            <p:ph type="title"/>
          </p:nvPr>
        </p:nvSpPr>
        <p:spPr>
          <a:xfrm>
            <a:off x="838200" y="365126"/>
            <a:ext cx="10515600" cy="810532"/>
          </a:xfrm>
          <a:prstGeom prst="rect">
            <a:avLst/>
          </a:prstGeom>
        </p:spPr>
        <p:txBody>
          <a:bodyPr vert="horz" lIns="91440" tIns="45720" rIns="91440" bIns="45720" rtlCol="0" anchor="ctr">
            <a:normAutofit/>
          </a:bodyPr>
          <a:lstStyle/>
          <a:p>
            <a:pPr marL="0" marR="0" lvl="0" indent="0" algn="l" defTabSz="914400" rtl="0" eaLnBrk="1" fontAlgn="auto" latinLnBrk="0" hangingPunct="1">
              <a:lnSpc>
                <a:spcPct val="90000"/>
              </a:lnSpc>
              <a:spcBef>
                <a:spcPct val="0"/>
              </a:spcBef>
              <a:spcAft>
                <a:spcPts val="0"/>
              </a:spcAft>
              <a:buClrTx/>
              <a:buSzTx/>
              <a:buFontTx/>
              <a:buNone/>
              <a:tabLst/>
              <a:defRPr/>
            </a:pPr>
            <a:r>
              <a:rPr lang="en-US" altLang="en-US" sz="4400" dirty="0">
                <a:solidFill>
                  <a:srgbClr val="003968"/>
                </a:solidFill>
                <a:latin typeface="Avenir Next"/>
                <a:ea typeface="Avenir Next"/>
                <a:cs typeface="Avenir Next"/>
              </a:rPr>
              <a:t>Title</a:t>
            </a:r>
            <a:endParaRPr lang="en-US" dirty="0"/>
          </a:p>
        </p:txBody>
      </p:sp>
      <p:sp>
        <p:nvSpPr>
          <p:cNvPr id="3" name="Text Placeholder 2">
            <a:extLst>
              <a:ext uri="{FF2B5EF4-FFF2-40B4-BE49-F238E27FC236}">
                <a16:creationId xmlns:a16="http://schemas.microsoft.com/office/drawing/2014/main" id="{C1914AB5-8134-488C-A955-65A6D949E67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4B3981F0-CC8E-4E90-9668-5B926394748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F25AEC2-AB93-4309-9F64-5E409604A736}" type="datetimeFigureOut">
              <a:rPr lang="en-US" smtClean="0"/>
              <a:t>11/10/2025</a:t>
            </a:fld>
            <a:endParaRPr lang="en-US"/>
          </a:p>
        </p:txBody>
      </p:sp>
      <p:sp>
        <p:nvSpPr>
          <p:cNvPr id="5" name="Footer Placeholder 4">
            <a:extLst>
              <a:ext uri="{FF2B5EF4-FFF2-40B4-BE49-F238E27FC236}">
                <a16:creationId xmlns:a16="http://schemas.microsoft.com/office/drawing/2014/main" id="{21243B12-7CAF-47A6-B2D9-7AA2EA83ED4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67C627F-6A09-4CCB-A291-14F35DADEA6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88FA10-C21F-4558-A121-BDA2FEFE91A1}" type="slidenum">
              <a:rPr lang="en-US" smtClean="0"/>
              <a:t>‹#›</a:t>
            </a:fld>
            <a:endParaRPr lang="en-US"/>
          </a:p>
        </p:txBody>
      </p:sp>
      <p:sp>
        <p:nvSpPr>
          <p:cNvPr id="7" name="Rectangle 26">
            <a:extLst>
              <a:ext uri="{FF2B5EF4-FFF2-40B4-BE49-F238E27FC236}">
                <a16:creationId xmlns:a16="http://schemas.microsoft.com/office/drawing/2014/main" id="{4E677987-62A5-4AFE-B6A7-52938AFB5937}"/>
              </a:ext>
            </a:extLst>
          </p:cNvPr>
          <p:cNvSpPr>
            <a:spLocks noChangeArrowheads="1"/>
          </p:cNvSpPr>
          <p:nvPr/>
        </p:nvSpPr>
        <p:spPr bwMode="auto">
          <a:xfrm>
            <a:off x="2641600" y="6731000"/>
            <a:ext cx="9550400" cy="152400"/>
          </a:xfrm>
          <a:prstGeom prst="rect">
            <a:avLst/>
          </a:prstGeom>
          <a:solidFill>
            <a:srgbClr val="C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000" b="1">
                <a:solidFill>
                  <a:srgbClr val="00457C"/>
                </a:solidFill>
                <a:latin typeface="Times New Roman" panose="02020603050405020304" pitchFamily="18" charset="0"/>
              </a:defRPr>
            </a:lvl1pPr>
            <a:lvl2pPr marL="742950" indent="-285750">
              <a:defRPr sz="2000" b="1">
                <a:solidFill>
                  <a:srgbClr val="00457C"/>
                </a:solidFill>
                <a:latin typeface="Times New Roman" panose="02020603050405020304" pitchFamily="18" charset="0"/>
              </a:defRPr>
            </a:lvl2pPr>
            <a:lvl3pPr marL="1143000" indent="-228600">
              <a:defRPr sz="2000" b="1">
                <a:solidFill>
                  <a:srgbClr val="00457C"/>
                </a:solidFill>
                <a:latin typeface="Times New Roman" panose="02020603050405020304" pitchFamily="18" charset="0"/>
              </a:defRPr>
            </a:lvl3pPr>
            <a:lvl4pPr marL="1600200" indent="-228600">
              <a:defRPr sz="2000" b="1">
                <a:solidFill>
                  <a:srgbClr val="00457C"/>
                </a:solidFill>
                <a:latin typeface="Times New Roman" panose="02020603050405020304" pitchFamily="18" charset="0"/>
              </a:defRPr>
            </a:lvl4pPr>
            <a:lvl5pPr marL="2057400" indent="-228600">
              <a:defRPr sz="2000" b="1">
                <a:solidFill>
                  <a:srgbClr val="00457C"/>
                </a:solidFill>
                <a:latin typeface="Times New Roman" panose="02020603050405020304" pitchFamily="18" charset="0"/>
              </a:defRPr>
            </a:lvl5pPr>
            <a:lvl6pPr marL="2514600" indent="-228600" eaLnBrk="0" fontAlgn="base" hangingPunct="0">
              <a:spcBef>
                <a:spcPct val="0"/>
              </a:spcBef>
              <a:spcAft>
                <a:spcPct val="0"/>
              </a:spcAft>
              <a:defRPr sz="2000" b="1">
                <a:solidFill>
                  <a:srgbClr val="00457C"/>
                </a:solidFill>
                <a:latin typeface="Times New Roman" panose="02020603050405020304" pitchFamily="18" charset="0"/>
              </a:defRPr>
            </a:lvl6pPr>
            <a:lvl7pPr marL="2971800" indent="-228600" eaLnBrk="0" fontAlgn="base" hangingPunct="0">
              <a:spcBef>
                <a:spcPct val="0"/>
              </a:spcBef>
              <a:spcAft>
                <a:spcPct val="0"/>
              </a:spcAft>
              <a:defRPr sz="2000" b="1">
                <a:solidFill>
                  <a:srgbClr val="00457C"/>
                </a:solidFill>
                <a:latin typeface="Times New Roman" panose="02020603050405020304" pitchFamily="18" charset="0"/>
              </a:defRPr>
            </a:lvl7pPr>
            <a:lvl8pPr marL="3429000" indent="-228600" eaLnBrk="0" fontAlgn="base" hangingPunct="0">
              <a:spcBef>
                <a:spcPct val="0"/>
              </a:spcBef>
              <a:spcAft>
                <a:spcPct val="0"/>
              </a:spcAft>
              <a:defRPr sz="2000" b="1">
                <a:solidFill>
                  <a:srgbClr val="00457C"/>
                </a:solidFill>
                <a:latin typeface="Times New Roman" panose="02020603050405020304" pitchFamily="18" charset="0"/>
              </a:defRPr>
            </a:lvl8pPr>
            <a:lvl9pPr marL="3886200" indent="-228600" eaLnBrk="0" fontAlgn="base" hangingPunct="0">
              <a:spcBef>
                <a:spcPct val="0"/>
              </a:spcBef>
              <a:spcAft>
                <a:spcPct val="0"/>
              </a:spcAft>
              <a:defRPr sz="2000" b="1">
                <a:solidFill>
                  <a:srgbClr val="00457C"/>
                </a:solidFill>
                <a:latin typeface="Times New Roman" panose="02020603050405020304" pitchFamily="18" charset="0"/>
              </a:defRPr>
            </a:lvl9pPr>
          </a:lstStyle>
          <a:p>
            <a:pPr algn="ctr" defTabSz="1219170" eaLnBrk="0" fontAlgn="base" hangingPunct="0">
              <a:spcBef>
                <a:spcPct val="0"/>
              </a:spcBef>
              <a:spcAft>
                <a:spcPct val="0"/>
              </a:spcAft>
            </a:pPr>
            <a:endParaRPr lang="en-US" altLang="en-US"/>
          </a:p>
        </p:txBody>
      </p:sp>
      <p:sp>
        <p:nvSpPr>
          <p:cNvPr id="8" name="Rectangle 26">
            <a:extLst>
              <a:ext uri="{FF2B5EF4-FFF2-40B4-BE49-F238E27FC236}">
                <a16:creationId xmlns:a16="http://schemas.microsoft.com/office/drawing/2014/main" id="{D0F63D02-9DBD-471A-8339-86462D5972AF}"/>
              </a:ext>
            </a:extLst>
          </p:cNvPr>
          <p:cNvSpPr>
            <a:spLocks noChangeArrowheads="1"/>
          </p:cNvSpPr>
          <p:nvPr/>
        </p:nvSpPr>
        <p:spPr bwMode="auto">
          <a:xfrm>
            <a:off x="0" y="6731000"/>
            <a:ext cx="9550400" cy="152400"/>
          </a:xfrm>
          <a:prstGeom prst="rect">
            <a:avLst/>
          </a:prstGeom>
          <a:solidFill>
            <a:srgbClr val="003968"/>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000" b="1">
                <a:solidFill>
                  <a:srgbClr val="00457C"/>
                </a:solidFill>
                <a:latin typeface="Times New Roman" panose="02020603050405020304" pitchFamily="18" charset="0"/>
              </a:defRPr>
            </a:lvl1pPr>
            <a:lvl2pPr marL="742950" indent="-285750">
              <a:defRPr sz="2000" b="1">
                <a:solidFill>
                  <a:srgbClr val="00457C"/>
                </a:solidFill>
                <a:latin typeface="Times New Roman" panose="02020603050405020304" pitchFamily="18" charset="0"/>
              </a:defRPr>
            </a:lvl2pPr>
            <a:lvl3pPr marL="1143000" indent="-228600">
              <a:defRPr sz="2000" b="1">
                <a:solidFill>
                  <a:srgbClr val="00457C"/>
                </a:solidFill>
                <a:latin typeface="Times New Roman" panose="02020603050405020304" pitchFamily="18" charset="0"/>
              </a:defRPr>
            </a:lvl3pPr>
            <a:lvl4pPr marL="1600200" indent="-228600">
              <a:defRPr sz="2000" b="1">
                <a:solidFill>
                  <a:srgbClr val="00457C"/>
                </a:solidFill>
                <a:latin typeface="Times New Roman" panose="02020603050405020304" pitchFamily="18" charset="0"/>
              </a:defRPr>
            </a:lvl4pPr>
            <a:lvl5pPr marL="2057400" indent="-228600">
              <a:defRPr sz="2000" b="1">
                <a:solidFill>
                  <a:srgbClr val="00457C"/>
                </a:solidFill>
                <a:latin typeface="Times New Roman" panose="02020603050405020304" pitchFamily="18" charset="0"/>
              </a:defRPr>
            </a:lvl5pPr>
            <a:lvl6pPr marL="2514600" indent="-228600" eaLnBrk="0" fontAlgn="base" hangingPunct="0">
              <a:spcBef>
                <a:spcPct val="0"/>
              </a:spcBef>
              <a:spcAft>
                <a:spcPct val="0"/>
              </a:spcAft>
              <a:defRPr sz="2000" b="1">
                <a:solidFill>
                  <a:srgbClr val="00457C"/>
                </a:solidFill>
                <a:latin typeface="Times New Roman" panose="02020603050405020304" pitchFamily="18" charset="0"/>
              </a:defRPr>
            </a:lvl6pPr>
            <a:lvl7pPr marL="2971800" indent="-228600" eaLnBrk="0" fontAlgn="base" hangingPunct="0">
              <a:spcBef>
                <a:spcPct val="0"/>
              </a:spcBef>
              <a:spcAft>
                <a:spcPct val="0"/>
              </a:spcAft>
              <a:defRPr sz="2000" b="1">
                <a:solidFill>
                  <a:srgbClr val="00457C"/>
                </a:solidFill>
                <a:latin typeface="Times New Roman" panose="02020603050405020304" pitchFamily="18" charset="0"/>
              </a:defRPr>
            </a:lvl7pPr>
            <a:lvl8pPr marL="3429000" indent="-228600" eaLnBrk="0" fontAlgn="base" hangingPunct="0">
              <a:spcBef>
                <a:spcPct val="0"/>
              </a:spcBef>
              <a:spcAft>
                <a:spcPct val="0"/>
              </a:spcAft>
              <a:defRPr sz="2000" b="1">
                <a:solidFill>
                  <a:srgbClr val="00457C"/>
                </a:solidFill>
                <a:latin typeface="Times New Roman" panose="02020603050405020304" pitchFamily="18" charset="0"/>
              </a:defRPr>
            </a:lvl8pPr>
            <a:lvl9pPr marL="3886200" indent="-228600" eaLnBrk="0" fontAlgn="base" hangingPunct="0">
              <a:spcBef>
                <a:spcPct val="0"/>
              </a:spcBef>
              <a:spcAft>
                <a:spcPct val="0"/>
              </a:spcAft>
              <a:defRPr sz="2000" b="1">
                <a:solidFill>
                  <a:srgbClr val="00457C"/>
                </a:solidFill>
                <a:latin typeface="Times New Roman" panose="02020603050405020304" pitchFamily="18" charset="0"/>
              </a:defRPr>
            </a:lvl9pPr>
          </a:lstStyle>
          <a:p>
            <a:pPr algn="ctr" defTabSz="1219170" eaLnBrk="0" fontAlgn="base" hangingPunct="0">
              <a:spcBef>
                <a:spcPct val="0"/>
              </a:spcBef>
              <a:spcAft>
                <a:spcPct val="0"/>
              </a:spcAft>
            </a:pPr>
            <a:endParaRPr lang="en-US" altLang="en-US"/>
          </a:p>
        </p:txBody>
      </p:sp>
    </p:spTree>
    <p:extLst>
      <p:ext uri="{BB962C8B-B14F-4D97-AF65-F5344CB8AC3E}">
        <p14:creationId xmlns:p14="http://schemas.microsoft.com/office/powerpoint/2010/main" val="2196393622"/>
      </p:ext>
    </p:extLst>
  </p:cSld>
  <p:clrMap bg1="lt1" tx1="dk1" bg2="lt2" tx2="dk2" accent1="accent1" accent2="accent2" accent3="accent3" accent4="accent4" accent5="accent5" accent6="accent6" hlink="hlink" folHlink="folHlink"/>
  <p:sldLayoutIdLst>
    <p:sldLayoutId id="2147483779" r:id="rId1"/>
    <p:sldLayoutId id="2147483780" r:id="rId2"/>
    <p:sldLayoutId id="2147483781" r:id="rId3"/>
    <p:sldLayoutId id="2147483782" r:id="rId4"/>
    <p:sldLayoutId id="2147483783" r:id="rId5"/>
    <p:sldLayoutId id="2147483784" r:id="rId6"/>
    <p:sldLayoutId id="2147483785" r:id="rId7"/>
    <p:sldLayoutId id="2147483786" r:id="rId8"/>
    <p:sldLayoutId id="2147483787" r:id="rId9"/>
    <p:sldLayoutId id="2147483788" r:id="rId10"/>
    <p:sldLayoutId id="2147483789" r:id="rId11"/>
    <p:sldLayoutId id="2147483790" r:id="rId12"/>
    <p:sldLayoutId id="2147483791" r:id="rId13"/>
  </p:sldLayoutIdLst>
  <p:txStyles>
    <p:titleStyle>
      <a:lvl1pPr marL="0" marR="0" indent="0" algn="l" defTabSz="914400" rtl="0" eaLnBrk="1" fontAlgn="auto" latinLnBrk="0" hangingPunct="1">
        <a:lnSpc>
          <a:spcPct val="90000"/>
        </a:lnSpc>
        <a:spcBef>
          <a:spcPct val="0"/>
        </a:spcBef>
        <a:spcAft>
          <a:spcPts val="0"/>
        </a:spcAft>
        <a:buClrTx/>
        <a:buSzTx/>
        <a:buFontTx/>
        <a:buNone/>
        <a:tabLst/>
        <a:defRPr sz="40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itunes.apple.com/us/app/imaios-e-anatomy/id334876403?mt=8" TargetMode="External"/><Relationship Id="rId2" Type="http://schemas.openxmlformats.org/officeDocument/2006/relationships/hyperlink" Target="https://itunes.apple.com/us/app/differential-diagnosis-guide/id523946690?mt=8" TargetMode="External"/><Relationship Id="rId1" Type="http://schemas.openxmlformats.org/officeDocument/2006/relationships/slideLayout" Target="../slideLayouts/slideLayout7.xml"/><Relationship Id="rId5" Type="http://schemas.openxmlformats.org/officeDocument/2006/relationships/hyperlink" Target="https://itunes.apple.com/us/app/radiology-2.0-one-night-in/id404368189?mt=8" TargetMode="External"/><Relationship Id="rId4" Type="http://schemas.openxmlformats.org/officeDocument/2006/relationships/hyperlink" Target="https://itunes.apple.com/us/app/poc-ultrasound-guide/id590234691?mt=8" TargetMode="External"/></Relationships>
</file>

<file path=ppt/slides/_rels/slide11.xml.rels><?xml version="1.0" encoding="UTF-8" standalone="yes"?>
<Relationships xmlns="http://schemas.openxmlformats.org/package/2006/relationships"><Relationship Id="rId8" Type="http://schemas.openxmlformats.org/officeDocument/2006/relationships/hyperlink" Target="https://accessmedicine.mhmedical.com/cases.aspx" TargetMode="External"/><Relationship Id="rId3" Type="http://schemas.openxmlformats.org/officeDocument/2006/relationships/hyperlink" Target="https://itunes.apple.com/us/app/medone/id1270209436?mt=8" TargetMode="External"/><Relationship Id="rId7" Type="http://schemas.openxmlformats.org/officeDocument/2006/relationships/hyperlink" Target="https://accessmedicine.mhmedical.com/qa.aspx?groupid=962" TargetMode="External"/><Relationship Id="rId12" Type="http://schemas.openxmlformats.org/officeDocument/2006/relationships/hyperlink" Target="https://accessmedicine.mhmedical.com/multimedia.aspx#1334" TargetMode="External"/><Relationship Id="rId2" Type="http://schemas.openxmlformats.org/officeDocument/2006/relationships/hyperlink" Target="https://itunes.apple.com/us/app/clinicalkey/id1041998175?mt=8" TargetMode="External"/><Relationship Id="rId1" Type="http://schemas.openxmlformats.org/officeDocument/2006/relationships/slideLayout" Target="../slideLayouts/slideLayout7.xml"/><Relationship Id="rId6" Type="http://schemas.openxmlformats.org/officeDocument/2006/relationships/hyperlink" Target="https://accessmedicine.mhmedical.com/books.aspx?view=library" TargetMode="External"/><Relationship Id="rId11" Type="http://schemas.openxmlformats.org/officeDocument/2006/relationships/hyperlink" Target="https://accessmedicine.mhmedical.com/infographics.aspx?gboscontainerID=268" TargetMode="External"/><Relationship Id="rId5" Type="http://schemas.openxmlformats.org/officeDocument/2006/relationships/hyperlink" Target="https://www.uptodate.com/contents/search?unid=&amp;srcsys=EZPX469871" TargetMode="External"/><Relationship Id="rId10" Type="http://schemas.openxmlformats.org/officeDocument/2006/relationships/hyperlink" Target="https://accessmedicine.mhmedical.com/multimedia.aspx#1552" TargetMode="External"/><Relationship Id="rId4" Type="http://schemas.openxmlformats.org/officeDocument/2006/relationships/hyperlink" Target="https://itunes.apple.com/us/app/read-by-qxmd/id574041839?mt=8" TargetMode="External"/><Relationship Id="rId9" Type="http://schemas.openxmlformats.org/officeDocument/2006/relationships/hyperlink" Target="https://accessmedicine.mhmedical.com/multimedia.aspx#1413"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https://itunes.apple.com/us/app/family-practice-guidelines-fnp/id1238332258?mt=8" TargetMode="External"/><Relationship Id="rId2" Type="http://schemas.openxmlformats.org/officeDocument/2006/relationships/hyperlink" Target="https://itunes.apple.com/us/app/ahrq-epss/id311852560?mt=8" TargetMode="External"/><Relationship Id="rId1" Type="http://schemas.openxmlformats.org/officeDocument/2006/relationships/slideLayout" Target="../slideLayouts/slideLayout7.xml"/><Relationship Id="rId5" Type="http://schemas.openxmlformats.org/officeDocument/2006/relationships/hyperlink" Target="https://itunes.apple.com/us/app/skyscape-medical-library/id818609413?mt=8" TargetMode="External"/><Relationship Id="rId4" Type="http://schemas.openxmlformats.org/officeDocument/2006/relationships/hyperlink" Target="https://itunes.apple.com/us/app/shots-immunizations/id958783646" TargetMode="External"/></Relationships>
</file>

<file path=ppt/slides/_rels/slide13.xml.rels><?xml version="1.0" encoding="UTF-8" standalone="yes"?>
<Relationships xmlns="http://schemas.openxmlformats.org/package/2006/relationships"><Relationship Id="rId8" Type="http://schemas.openxmlformats.org/officeDocument/2006/relationships/hyperlink" Target="https://apps.apple.com/us/app/mango-languages/id443516516#?platform=ipad" TargetMode="External"/><Relationship Id="rId3" Type="http://schemas.openxmlformats.org/officeDocument/2006/relationships/hyperlink" Target="https://itunes.apple.com/us/app/calculate-medical-calculator/id361811483?mt=8" TargetMode="External"/><Relationship Id="rId7" Type="http://schemas.openxmlformats.org/officeDocument/2006/relationships/hyperlink" Target="https://itunes.apple.com/US/app/first-aid-by-american-red-cross/id529160691?mt=8" TargetMode="External"/><Relationship Id="rId2" Type="http://schemas.openxmlformats.org/officeDocument/2006/relationships/hyperlink" Target="https://itunes.apple.com/us/app/ahrq-epss/id311852560?mt=8" TargetMode="External"/><Relationship Id="rId1" Type="http://schemas.openxmlformats.org/officeDocument/2006/relationships/slideLayout" Target="../slideLayouts/slideLayout7.xml"/><Relationship Id="rId6" Type="http://schemas.openxmlformats.org/officeDocument/2006/relationships/hyperlink" Target="https://itunes.apple.com/us/app/quickem/id930734530?mt=8" TargetMode="External"/><Relationship Id="rId5" Type="http://schemas.openxmlformats.org/officeDocument/2006/relationships/hyperlink" Target="https://itunes.apple.com/us/app/mdcalc-medical-calculator/id1001640662?mt=8" TargetMode="External"/><Relationship Id="rId4" Type="http://schemas.openxmlformats.org/officeDocument/2006/relationships/hyperlink" Target="https://itunes.apple.com/us/app/canopy-speak/id792808936?mt=8" TargetMode="External"/></Relationships>
</file>

<file path=ppt/slides/_rels/slide14.xml.rels><?xml version="1.0" encoding="UTF-8" standalone="yes"?>
<Relationships xmlns="http://schemas.openxmlformats.org/package/2006/relationships"><Relationship Id="rId8" Type="http://schemas.openxmlformats.org/officeDocument/2006/relationships/hyperlink" Target="https://itunes.apple.com/us/app/lexicomp/id313401238?mt=8" TargetMode="External"/><Relationship Id="rId3" Type="http://schemas.openxmlformats.org/officeDocument/2006/relationships/hyperlink" Target="https://itunes.apple.com/us/app/anticoagevaluator/id609795286?mt=8" TargetMode="External"/><Relationship Id="rId7" Type="http://schemas.openxmlformats.org/officeDocument/2006/relationships/hyperlink" Target="https://itunes.apple.com/us/app/goodrx-save-on-prescriptions/id485357017?mt=8" TargetMode="External"/><Relationship Id="rId2" Type="http://schemas.openxmlformats.org/officeDocument/2006/relationships/hyperlink" Target="https://itunes.apple.com/us/app/acep-toxicology-section-antidote-app/id959303490?mt=8" TargetMode="External"/><Relationship Id="rId1" Type="http://schemas.openxmlformats.org/officeDocument/2006/relationships/slideLayout" Target="../slideLayouts/slideLayout7.xml"/><Relationship Id="rId6" Type="http://schemas.openxmlformats.org/officeDocument/2006/relationships/hyperlink" Target="https://itunes.apple.com/us/app/formulary-search/id834992816?mt=8" TargetMode="External"/><Relationship Id="rId5" Type="http://schemas.openxmlformats.org/officeDocument/2006/relationships/hyperlink" Target="https://itunes.apple.com/us/app/epocrates-reference-tools-for-healthcare-providers/id281935788?mt=8" TargetMode="External"/><Relationship Id="rId4" Type="http://schemas.openxmlformats.org/officeDocument/2006/relationships/hyperlink" Target="https://itunes.apple.com/us/app/cdc-opioid-guideline/id1185581887" TargetMode="External"/></Relationships>
</file>

<file path=ppt/slides/_rels/slide15.xml.rels><?xml version="1.0" encoding="UTF-8" standalone="yes"?>
<Relationships xmlns="http://schemas.openxmlformats.org/package/2006/relationships"><Relationship Id="rId8" Type="http://schemas.openxmlformats.org/officeDocument/2006/relationships/hyperlink" Target="https://itunes.apple.com/us/app/contraception/id595752188?mt=8" TargetMode="External"/><Relationship Id="rId3" Type="http://schemas.openxmlformats.org/officeDocument/2006/relationships/hyperlink" Target="https://itunes.apple.com/us/app/american-academy-family-physicians/id646918504?mt=8" TargetMode="External"/><Relationship Id="rId7" Type="http://schemas.openxmlformats.org/officeDocument/2006/relationships/hyperlink" Target="https://itunes.apple.com/us/app/cdc/id487847188?s_cid=bb-oadc-ipadapp-001" TargetMode="External"/><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hyperlink" Target="https://itunes.apple.com/us/app/calculate-medical-calculator/id361811483?mt=8" TargetMode="External"/><Relationship Id="rId5" Type="http://schemas.openxmlformats.org/officeDocument/2006/relationships/hyperlink" Target="https://itunes.apple.com/us/app/ascvd-risk-estimator-plus/id808875968?mt=8" TargetMode="External"/><Relationship Id="rId4" Type="http://schemas.openxmlformats.org/officeDocument/2006/relationships/hyperlink" Target="https://itunes.apple.com/us/app/ahrq-epss/id311852560?mt=8" TargetMode="External"/><Relationship Id="rId9" Type="http://schemas.openxmlformats.org/officeDocument/2006/relationships/hyperlink" Target="https://itunes.apple.com/us/app/cdc-vaccine-schedules/id875273858?mt=8" TargetMode="External"/></Relationships>
</file>

<file path=ppt/slides/_rels/slide16.xml.rels><?xml version="1.0" encoding="UTF-8" standalone="yes"?>
<Relationships xmlns="http://schemas.openxmlformats.org/package/2006/relationships"><Relationship Id="rId3" Type="http://schemas.openxmlformats.org/officeDocument/2006/relationships/hyperlink" Target="https://itunes.apple.com/us/app/quickem/id930734530?mt=8" TargetMode="External"/><Relationship Id="rId2" Type="http://schemas.openxmlformats.org/officeDocument/2006/relationships/hyperlink" Target="https://itunes.apple.com/us/app/anticoagevaluator/id609795286?mt=8" TargetMode="Externa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hyperlink" Target="https://itunes.apple.com/us/app/hospice-in-a-minute/id511997344?mt=8" TargetMode="External"/><Relationship Id="rId2" Type="http://schemas.openxmlformats.org/officeDocument/2006/relationships/hyperlink" Target="https://itunes.apple.com/us/app/geriatrics-at-your-fingertips/id541103737" TargetMode="External"/><Relationship Id="rId1" Type="http://schemas.openxmlformats.org/officeDocument/2006/relationships/slideLayout" Target="../slideLayouts/slideLayout7.xml"/><Relationship Id="rId4" Type="http://schemas.openxmlformats.org/officeDocument/2006/relationships/hyperlink" Target="https://itunes.apple.com/us/app/igeriatrics/id365560773?mt=8" TargetMode="External"/></Relationships>
</file>

<file path=ppt/slides/_rels/slide18.xml.rels><?xml version="1.0" encoding="UTF-8" standalone="yes"?>
<Relationships xmlns="http://schemas.openxmlformats.org/package/2006/relationships"><Relationship Id="rId3" Type="http://schemas.openxmlformats.org/officeDocument/2006/relationships/hyperlink" Target="https://itunes.apple.com/us/app/journal-club-medicine/id512153051?mt=8" TargetMode="External"/><Relationship Id="rId2" Type="http://schemas.openxmlformats.org/officeDocument/2006/relationships/hyperlink" Target="https://itunes.apple.com/us/app/calculate-medical-calculator/id361811483?mt=8" TargetMode="External"/><Relationship Id="rId1" Type="http://schemas.openxmlformats.org/officeDocument/2006/relationships/slideLayout" Target="../slideLayouts/slideLayout7.xml"/><Relationship Id="rId5" Type="http://schemas.openxmlformats.org/officeDocument/2006/relationships/hyperlink" Target="https://itunes.apple.com/app/visualdx/id348177521?mt=8" TargetMode="External"/><Relationship Id="rId4" Type="http://schemas.openxmlformats.org/officeDocument/2006/relationships/hyperlink" Target="https://itunes.apple.com/us/app/quickem/id930734530?mt=8" TargetMode="External"/></Relationships>
</file>

<file path=ppt/slides/_rels/slide19.xml.rels><?xml version="1.0" encoding="UTF-8" standalone="yes"?>
<Relationships xmlns="http://schemas.openxmlformats.org/package/2006/relationships"><Relationship Id="rId8" Type="http://schemas.openxmlformats.org/officeDocument/2006/relationships/hyperlink" Target="https://itunes.apple.com/us/app/pemsoft-mobile/id792867392?mt=8" TargetMode="External"/><Relationship Id="rId3" Type="http://schemas.openxmlformats.org/officeDocument/2006/relationships/hyperlink" Target="https://itunes.apple.com/us/app/cdc-vaccine-schedules/id875273858?mt=8" TargetMode="External"/><Relationship Id="rId7" Type="http://schemas.openxmlformats.org/officeDocument/2006/relationships/hyperlink" Target="https://itunes.apple.com/us/app/pedi-stat/id327963391?mt=8" TargetMode="External"/><Relationship Id="rId2" Type="http://schemas.openxmlformats.org/officeDocument/2006/relationships/hyperlink" Target="https://itunes.apple.com/us/app/bilicalc/id432749899?mt=8" TargetMode="External"/><Relationship Id="rId1" Type="http://schemas.openxmlformats.org/officeDocument/2006/relationships/slideLayout" Target="../slideLayouts/slideLayout7.xml"/><Relationship Id="rId6" Type="http://schemas.openxmlformats.org/officeDocument/2006/relationships/hyperlink" Target="https://apps.apple.com/us/app/pedi-quikcalc-5/id1539994807" TargetMode="External"/><Relationship Id="rId5" Type="http://schemas.openxmlformats.org/officeDocument/2006/relationships/hyperlink" Target="https://itunes.apple.com/us/app/pedsguide/id1094742963?mt=8" TargetMode="External"/><Relationship Id="rId4" Type="http://schemas.openxmlformats.org/officeDocument/2006/relationships/hyperlink" Target="https://itunes.apple.com/us/app/child-protector/id1019023917?mt=8" TargetMode="External"/><Relationship Id="rId9" Type="http://schemas.openxmlformats.org/officeDocument/2006/relationships/hyperlink" Target="https://itunes.apple.com/us/app/simply-sayin-medical-jargon-for-families/id645810680?mt=8" TargetMode="External"/></Relationships>
</file>

<file path=ppt/slides/_rels/slide2.xml.rels><?xml version="1.0" encoding="UTF-8" standalone="yes"?>
<Relationships xmlns="http://schemas.openxmlformats.org/package/2006/relationships"><Relationship Id="rId8" Type="http://schemas.openxmlformats.org/officeDocument/2006/relationships/slide" Target="slide9.xml"/><Relationship Id="rId13" Type="http://schemas.openxmlformats.org/officeDocument/2006/relationships/slide" Target="slide14.xml"/><Relationship Id="rId18" Type="http://schemas.openxmlformats.org/officeDocument/2006/relationships/slide" Target="slide21.xml"/><Relationship Id="rId3" Type="http://schemas.openxmlformats.org/officeDocument/2006/relationships/slide" Target="slide4.xml"/><Relationship Id="rId21" Type="http://schemas.openxmlformats.org/officeDocument/2006/relationships/slide" Target="slide22.xml"/><Relationship Id="rId7" Type="http://schemas.openxmlformats.org/officeDocument/2006/relationships/slide" Target="slide8.xml"/><Relationship Id="rId12" Type="http://schemas.openxmlformats.org/officeDocument/2006/relationships/slide" Target="slide13.xml"/><Relationship Id="rId17" Type="http://schemas.openxmlformats.org/officeDocument/2006/relationships/slide" Target="slide18.xml"/><Relationship Id="rId2" Type="http://schemas.openxmlformats.org/officeDocument/2006/relationships/slide" Target="slide3.xml"/><Relationship Id="rId16" Type="http://schemas.openxmlformats.org/officeDocument/2006/relationships/slide" Target="slide17.xml"/><Relationship Id="rId20" Type="http://schemas.openxmlformats.org/officeDocument/2006/relationships/slide" Target="slide20.xml"/><Relationship Id="rId1" Type="http://schemas.openxmlformats.org/officeDocument/2006/relationships/slideLayout" Target="../slideLayouts/slideLayout5.xml"/><Relationship Id="rId6" Type="http://schemas.openxmlformats.org/officeDocument/2006/relationships/slide" Target="slide7.xml"/><Relationship Id="rId11" Type="http://schemas.openxmlformats.org/officeDocument/2006/relationships/slide" Target="slide12.xml"/><Relationship Id="rId5" Type="http://schemas.openxmlformats.org/officeDocument/2006/relationships/slide" Target="slide6.xml"/><Relationship Id="rId15" Type="http://schemas.openxmlformats.org/officeDocument/2006/relationships/slide" Target="slide16.xml"/><Relationship Id="rId10" Type="http://schemas.openxmlformats.org/officeDocument/2006/relationships/slide" Target="slide11.xml"/><Relationship Id="rId19" Type="http://schemas.openxmlformats.org/officeDocument/2006/relationships/slide" Target="slide19.xml"/><Relationship Id="rId4" Type="http://schemas.openxmlformats.org/officeDocument/2006/relationships/slide" Target="slide5.xml"/><Relationship Id="rId9" Type="http://schemas.openxmlformats.org/officeDocument/2006/relationships/slide" Target="slide10.xml"/><Relationship Id="rId14" Type="http://schemas.openxmlformats.org/officeDocument/2006/relationships/slide" Target="slide15.xml"/><Relationship Id="rId22" Type="http://schemas.openxmlformats.org/officeDocument/2006/relationships/hyperlink" Target="https://comsupport.fau.edu/new-ticket" TargetMode="External"/></Relationships>
</file>

<file path=ppt/slides/_rels/slide20.xml.rels><?xml version="1.0" encoding="UTF-8" standalone="yes"?>
<Relationships xmlns="http://schemas.openxmlformats.org/package/2006/relationships"><Relationship Id="rId3" Type="http://schemas.openxmlformats.org/officeDocument/2006/relationships/hyperlink" Target="https://itunes.apple.com/us/app/dsm-5-differential-diagnosis/id1008319988?mt=8" TargetMode="External"/><Relationship Id="rId2" Type="http://schemas.openxmlformats.org/officeDocument/2006/relationships/hyperlink" Target="https://apps.apple.com/us/app/dsm-5-tr-diagnostic-criteria/id6444126162" TargetMode="External"/><Relationship Id="rId1" Type="http://schemas.openxmlformats.org/officeDocument/2006/relationships/slideLayout" Target="../slideLayouts/slideLayout7.xml"/><Relationship Id="rId5" Type="http://schemas.openxmlformats.org/officeDocument/2006/relationships/hyperlink" Target="https://itunes.apple.com/us/app/psych-drugs-medications-psychiatric-meds-guide/id330545327?mt=8" TargetMode="External"/><Relationship Id="rId4" Type="http://schemas.openxmlformats.org/officeDocument/2006/relationships/hyperlink" Target="https://itunes.apple.com/us/app/headspace-meditation-sleep/id493145008?mt=8" TargetMode="External"/></Relationships>
</file>

<file path=ppt/slides/_rels/slide21.xml.rels><?xml version="1.0" encoding="UTF-8" standalone="yes"?>
<Relationships xmlns="http://schemas.openxmlformats.org/package/2006/relationships"><Relationship Id="rId8" Type="http://schemas.openxmlformats.org/officeDocument/2006/relationships/hyperlink" Target="https://itunes.apple.com/us/app/wusm-ob-calc/id600123897?mt=8" TargetMode="External"/><Relationship Id="rId3" Type="http://schemas.openxmlformats.org/officeDocument/2006/relationships/hyperlink" Target="https://itunes.apple.com/us/app/apgo-induction-of-labor/id1377296662?mt=8" TargetMode="External"/><Relationship Id="rId7" Type="http://schemas.openxmlformats.org/officeDocument/2006/relationships/hyperlink" Target="https://itunes.apple.com/us/app/efm-guide/id375576665?mt=8" TargetMode="External"/><Relationship Id="rId2" Type="http://schemas.openxmlformats.org/officeDocument/2006/relationships/hyperlink" Target="https://itunes.apple.com/us/app/acog/id616323665?mt=8" TargetMode="External"/><Relationship Id="rId1" Type="http://schemas.openxmlformats.org/officeDocument/2006/relationships/slideLayout" Target="../slideLayouts/slideLayout7.xml"/><Relationship Id="rId6" Type="http://schemas.openxmlformats.org/officeDocument/2006/relationships/hyperlink" Target="https://itunes.apple.com/us/app/std-tx-guide/id655206856?mt=8" TargetMode="External"/><Relationship Id="rId5" Type="http://schemas.openxmlformats.org/officeDocument/2006/relationships/hyperlink" Target="https://itunes.apple.com/us/app/contraception/id595752188?mt=8" TargetMode="External"/><Relationship Id="rId4" Type="http://schemas.openxmlformats.org/officeDocument/2006/relationships/hyperlink" Target="https://itunes.apple.com/us/app/bishop-scores/id958534841?mt=8" TargetMode="External"/></Relationships>
</file>

<file path=ppt/slides/_rels/slide22.xml.rels><?xml version="1.0" encoding="UTF-8" standalone="yes"?>
<Relationships xmlns="http://schemas.openxmlformats.org/package/2006/relationships"><Relationship Id="rId3" Type="http://schemas.openxmlformats.org/officeDocument/2006/relationships/hyperlink" Target="https://itunes.apple.com/us/app/touch-surgery-surgical-simulator/id509740792?mt=8" TargetMode="External"/><Relationship Id="rId2" Type="http://schemas.openxmlformats.org/officeDocument/2006/relationships/hyperlink" Target="https://fau.mediasite.com/Mediasite/Play/dd0c8fe3dd3a4d3ea373e88f57a9c5471d" TargetMode="Externa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hyperlink" Target="mailto:COMHelpDesk@health.fau.edu"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itunes.apple.com/us/app/quizlet-flashcards-study-tools/id546473125?mt=8" TargetMode="External"/><Relationship Id="rId2" Type="http://schemas.openxmlformats.org/officeDocument/2006/relationships/hyperlink" Target="https://itunes.apple.com/us/app/uworld-usmle/id991621303?mt=8" TargetMode="External"/><Relationship Id="rId1" Type="http://schemas.openxmlformats.org/officeDocument/2006/relationships/slideLayout" Target="../slideLayouts/slideLayout7.xml"/><Relationship Id="rId4" Type="http://schemas.openxmlformats.org/officeDocument/2006/relationships/hyperlink" Target="https://itunes.apple.com/us/app/ankiapp-flashcards/id689185915?mt=8" TargetMode="External"/></Relationships>
</file>

<file path=ppt/slides/_rels/slide4.xml.rels><?xml version="1.0" encoding="UTF-8" standalone="yes"?>
<Relationships xmlns="http://schemas.openxmlformats.org/package/2006/relationships"><Relationship Id="rId8" Type="http://schemas.openxmlformats.org/officeDocument/2006/relationships/hyperlink" Target="https://itunes.apple.com/us/app/bookshelf/id389359495?mt=8" TargetMode="External"/><Relationship Id="rId3" Type="http://schemas.openxmlformats.org/officeDocument/2006/relationships/hyperlink" Target="https://itunes.apple.com/us/app/airserver-connect/id967004087?mt=8" TargetMode="External"/><Relationship Id="rId7" Type="http://schemas.openxmlformats.org/officeDocument/2006/relationships/hyperlink" Target="../New%20Employee%20Ed%20Tech%20Orientations/canvas.fau.edu"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hyperlink" Target="../New%20Employee%20Ed%20Tech%20Orientations/owlmed.fau.edu" TargetMode="External"/><Relationship Id="rId5" Type="http://schemas.openxmlformats.org/officeDocument/2006/relationships/hyperlink" Target="https://library.fau.edu/medical" TargetMode="External"/><Relationship Id="rId4" Type="http://schemas.openxmlformats.org/officeDocument/2006/relationships/hyperlink" Target="https://itunes.apple.com/us/app/kahoot-play-fun-learning-games/id1131203560?mt=8" TargetMode="External"/></Relationships>
</file>

<file path=ppt/slides/_rels/slide5.xml.rels><?xml version="1.0" encoding="UTF-8" standalone="yes"?>
<Relationships xmlns="http://schemas.openxmlformats.org/package/2006/relationships"><Relationship Id="rId8" Type="http://schemas.openxmlformats.org/officeDocument/2006/relationships/hyperlink" Target="https://apps.apple.com/us/app/microsoft-whiteboard/id1352499399" TargetMode="External"/><Relationship Id="rId3" Type="http://schemas.openxmlformats.org/officeDocument/2006/relationships/hyperlink" Target="https://itunes.apple.com/us/app/microsoft-onedrive-file-photo-cloud-storage/id477537958?mt=8" TargetMode="External"/><Relationship Id="rId7" Type="http://schemas.openxmlformats.org/officeDocument/2006/relationships/hyperlink" Target="https://apps.apple.com/us/app/microsoft-to-do/id1212616790#?platform=ipad" TargetMode="External"/><Relationship Id="rId2" Type="http://schemas.openxmlformats.org/officeDocument/2006/relationships/hyperlink" Target="https://itunes.apple.com/us/app/goodreader-pdf-reader-annotator/id777310222?mt=8" TargetMode="External"/><Relationship Id="rId1" Type="http://schemas.openxmlformats.org/officeDocument/2006/relationships/slideLayout" Target="../slideLayouts/slideLayout7.xml"/><Relationship Id="rId6" Type="http://schemas.openxmlformats.org/officeDocument/2006/relationships/hyperlink" Target="https://itunes.apple.com/us/app/microsoft-powerpoint/id586449534?mt=8" TargetMode="External"/><Relationship Id="rId11" Type="http://schemas.openxmlformats.org/officeDocument/2006/relationships/hyperlink" Target="https://apps.apple.com/us/app/microsoft-office-lens-pdf-scan/id975925059#?platform=ipad" TargetMode="External"/><Relationship Id="rId5" Type="http://schemas.openxmlformats.org/officeDocument/2006/relationships/hyperlink" Target="https://itunes.apple.com/us/app/microsoft-outlook-email-and-calendar/id951937596?mt=8" TargetMode="External"/><Relationship Id="rId10" Type="http://schemas.openxmlformats.org/officeDocument/2006/relationships/hyperlink" Target="https://itunes.apple.com/us/app/notability-take-notes-annotate/id360593530?mt=8" TargetMode="External"/><Relationship Id="rId4" Type="http://schemas.openxmlformats.org/officeDocument/2006/relationships/hyperlink" Target="https://itunes.apple.com/us/app/microsoft-onenote/id410395246?mt=8" TargetMode="External"/><Relationship Id="rId9" Type="http://schemas.openxmlformats.org/officeDocument/2006/relationships/hyperlink" Target="https://itunes.apple.com/us/app/microsoft-word/id586447913?mt=8"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itunes.apple.com/us/app/infection-control-pocketbook/id525719546?mt=8" TargetMode="External"/><Relationship Id="rId2" Type="http://schemas.openxmlformats.org/officeDocument/2006/relationships/hyperlink" Target="https://appsto.re/us/XW0Ocb.i" TargetMode="External"/><Relationship Id="rId1" Type="http://schemas.openxmlformats.org/officeDocument/2006/relationships/slideLayout" Target="../slideLayouts/slideLayout7.xml"/><Relationship Id="rId5" Type="http://schemas.openxmlformats.org/officeDocument/2006/relationships/hyperlink" Target="https://itunes.apple.com/us/app/pocket-heart/id384060873?mt=8" TargetMode="External"/><Relationship Id="rId4" Type="http://schemas.openxmlformats.org/officeDocument/2006/relationships/hyperlink" Target="http://itunes.apple.com/us/app/muscle-bone-anatomy-3d/id375105666?mt=8"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itunes.apple.com/us/app/brain-anatomy/id548219833?mt=8" TargetMode="External"/><Relationship Id="rId7" Type="http://schemas.openxmlformats.org/officeDocument/2006/relationships/hyperlink" Target="https://itunes.apple.com/us/app/imaios-e-anatomy/id334876403?mt=8" TargetMode="External"/><Relationship Id="rId2" Type="http://schemas.openxmlformats.org/officeDocument/2006/relationships/hyperlink" Target="https://itunes.apple.com/us/app/3d-brain/id331399332?mt=8" TargetMode="External"/><Relationship Id="rId1" Type="http://schemas.openxmlformats.org/officeDocument/2006/relationships/slideLayout" Target="../slideLayouts/slideLayout7.xml"/><Relationship Id="rId6" Type="http://schemas.openxmlformats.org/officeDocument/2006/relationships/hyperlink" Target="https://itunes.apple.com/us/app/stroke-scales-for-ems/id1275108154?mt=8" TargetMode="External"/><Relationship Id="rId5" Type="http://schemas.openxmlformats.org/officeDocument/2006/relationships/hyperlink" Target="https://itunes.apple.com/us/app/pocket-brain/id508820653?mt=8" TargetMode="External"/><Relationship Id="rId4" Type="http://schemas.openxmlformats.org/officeDocument/2006/relationships/hyperlink" Target="https://itunes.apple.com/us/app/nerve-whiz/id380714187?mt=8"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s://itunes.apple.com/us/app/cardiovisual-heart-health/id1009028152?mt=8" TargetMode="External"/><Relationship Id="rId7" Type="http://schemas.openxmlformats.org/officeDocument/2006/relationships/hyperlink" Target="https://itunes.apple.com/app/visualdx/id348177521?mt=8" TargetMode="External"/><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hyperlink" Target="https://itunes.apple.com/us/app/pocket-heart/id384060873?mt=8" TargetMode="External"/><Relationship Id="rId5" Type="http://schemas.openxmlformats.org/officeDocument/2006/relationships/hyperlink" Target="https://itunes.apple.com/us/app/lose-it-calorie-counter/id297368629?mt=8" TargetMode="External"/><Relationship Id="rId4" Type="http://schemas.openxmlformats.org/officeDocument/2006/relationships/hyperlink" Target="https://itunes.apple.com/us/app/infection-control-pocketbook/id525719546?mt=8"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s://itunes.apple.com/US/app/first-aid-by-american-red-cross/id529160691?mt=8" TargetMode="External"/><Relationship Id="rId2" Type="http://schemas.openxmlformats.org/officeDocument/2006/relationships/hyperlink" Target="https://itunes.apple.com/us/app/duke-cpr/id1022440083?mt=8" TargetMode="External"/><Relationship Id="rId1" Type="http://schemas.openxmlformats.org/officeDocument/2006/relationships/slideLayout" Target="../slideLayouts/slideLayout7.xml"/><Relationship Id="rId4" Type="http://schemas.openxmlformats.org/officeDocument/2006/relationships/hyperlink" Target="https://itunes.apple.com/us/app/stb/id1336173602?mt=8"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iPad App Catalog</a:t>
            </a:r>
          </a:p>
        </p:txBody>
      </p:sp>
      <p:sp>
        <p:nvSpPr>
          <p:cNvPr id="3" name="Subtitle 2"/>
          <p:cNvSpPr>
            <a:spLocks noGrp="1"/>
          </p:cNvSpPr>
          <p:nvPr>
            <p:ph type="subTitle" idx="1"/>
          </p:nvPr>
        </p:nvSpPr>
        <p:spPr>
          <a:xfrm>
            <a:off x="1524000" y="4310743"/>
            <a:ext cx="9144000" cy="1855106"/>
          </a:xfrm>
        </p:spPr>
        <p:txBody>
          <a:bodyPr vert="horz" lIns="91440" tIns="45720" rIns="91440" bIns="45720" rtlCol="0" anchor="t">
            <a:normAutofit fontScale="70000" lnSpcReduction="20000"/>
          </a:bodyPr>
          <a:lstStyle/>
          <a:p>
            <a:r>
              <a:rPr lang="en-US" sz="3400" dirty="0"/>
              <a:t>2025-2026</a:t>
            </a:r>
          </a:p>
          <a:p>
            <a:endParaRPr lang="en-US" sz="2900" dirty="0"/>
          </a:p>
          <a:p>
            <a:r>
              <a:rPr lang="en-US" sz="2900" dirty="0"/>
              <a:t>Cultivated in collaboration between Schmidt College of Medicine Faculty, Residents, Students, and Educational Technology Staff</a:t>
            </a:r>
          </a:p>
          <a:p>
            <a:endParaRPr lang="en-US" dirty="0"/>
          </a:p>
          <a:p>
            <a:r>
              <a:rPr lang="en-US" dirty="0"/>
              <a:t>Maintained by COM Ed Tech</a:t>
            </a:r>
          </a:p>
          <a:p>
            <a:endParaRPr lang="en-US" dirty="0"/>
          </a:p>
        </p:txBody>
      </p:sp>
    </p:spTree>
    <p:extLst>
      <p:ext uri="{BB962C8B-B14F-4D97-AF65-F5344CB8AC3E}">
        <p14:creationId xmlns:p14="http://schemas.microsoft.com/office/powerpoint/2010/main" val="8511476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Radiology Curriculum Resources</a:t>
            </a:r>
            <a:endParaRPr lang="en-US" dirty="0"/>
          </a:p>
        </p:txBody>
      </p:sp>
      <p:graphicFrame>
        <p:nvGraphicFramePr>
          <p:cNvPr id="4" name="Content Placeholder 3"/>
          <p:cNvGraphicFramePr>
            <a:graphicFrameLocks/>
          </p:cNvGraphicFramePr>
          <p:nvPr>
            <p:extLst>
              <p:ext uri="{D42A27DB-BD31-4B8C-83A1-F6EECF244321}">
                <p14:modId xmlns:p14="http://schemas.microsoft.com/office/powerpoint/2010/main" val="3326103998"/>
              </p:ext>
            </p:extLst>
          </p:nvPr>
        </p:nvGraphicFramePr>
        <p:xfrm>
          <a:off x="266700" y="1424009"/>
          <a:ext cx="11658600" cy="4245230"/>
        </p:xfrm>
        <a:graphic>
          <a:graphicData uri="http://schemas.openxmlformats.org/drawingml/2006/table">
            <a:tbl>
              <a:tblPr firstRow="1" bandRow="1">
                <a:tableStyleId>{073A0DAA-6AF3-43AB-8588-CEC1D06C72B9}</a:tableStyleId>
              </a:tblPr>
              <a:tblGrid>
                <a:gridCol w="1909158">
                  <a:extLst>
                    <a:ext uri="{9D8B030D-6E8A-4147-A177-3AD203B41FA5}">
                      <a16:colId xmlns:a16="http://schemas.microsoft.com/office/drawing/2014/main" val="2190012712"/>
                    </a:ext>
                  </a:extLst>
                </a:gridCol>
                <a:gridCol w="1003462">
                  <a:extLst>
                    <a:ext uri="{9D8B030D-6E8A-4147-A177-3AD203B41FA5}">
                      <a16:colId xmlns:a16="http://schemas.microsoft.com/office/drawing/2014/main" val="2723816476"/>
                    </a:ext>
                  </a:extLst>
                </a:gridCol>
                <a:gridCol w="6419754">
                  <a:extLst>
                    <a:ext uri="{9D8B030D-6E8A-4147-A177-3AD203B41FA5}">
                      <a16:colId xmlns:a16="http://schemas.microsoft.com/office/drawing/2014/main" val="2406368174"/>
                    </a:ext>
                  </a:extLst>
                </a:gridCol>
                <a:gridCol w="2326226">
                  <a:extLst>
                    <a:ext uri="{9D8B030D-6E8A-4147-A177-3AD203B41FA5}">
                      <a16:colId xmlns:a16="http://schemas.microsoft.com/office/drawing/2014/main" val="2788181724"/>
                    </a:ext>
                  </a:extLst>
                </a:gridCol>
              </a:tblGrid>
              <a:tr h="411480">
                <a:tc>
                  <a:txBody>
                    <a:bodyPr/>
                    <a:lstStyle/>
                    <a:p>
                      <a:pPr algn="ctr"/>
                      <a:r>
                        <a:rPr lang="en-US" sz="1600" dirty="0"/>
                        <a:t>Application </a:t>
                      </a:r>
                    </a:p>
                  </a:txBody>
                  <a:tcPr/>
                </a:tc>
                <a:tc>
                  <a:txBody>
                    <a:bodyPr/>
                    <a:lstStyle/>
                    <a:p>
                      <a:pPr algn="ctr"/>
                      <a:r>
                        <a:rPr lang="en-US" sz="1600" dirty="0"/>
                        <a:t>Cost</a:t>
                      </a:r>
                    </a:p>
                  </a:txBody>
                  <a:tcPr/>
                </a:tc>
                <a:tc>
                  <a:txBody>
                    <a:bodyPr/>
                    <a:lstStyle/>
                    <a:p>
                      <a:pPr algn="ctr"/>
                      <a:r>
                        <a:rPr lang="en-US" sz="1600" dirty="0"/>
                        <a:t>Description</a:t>
                      </a:r>
                    </a:p>
                  </a:txBody>
                  <a:tcPr/>
                </a:tc>
                <a:tc>
                  <a:txBody>
                    <a:bodyPr/>
                    <a:lstStyle/>
                    <a:p>
                      <a:pPr algn="ctr"/>
                      <a:r>
                        <a:rPr lang="en-US" sz="1600" dirty="0"/>
                        <a:t>Keyword(s)</a:t>
                      </a:r>
                    </a:p>
                  </a:txBody>
                  <a:tcPr/>
                </a:tc>
                <a:extLst>
                  <a:ext uri="{0D108BD9-81ED-4DB2-BD59-A6C34878D82A}">
                    <a16:rowId xmlns:a16="http://schemas.microsoft.com/office/drawing/2014/main" val="21360948"/>
                  </a:ext>
                </a:extLst>
              </a:tr>
              <a:tr h="370840">
                <a:tc>
                  <a:txBody>
                    <a:bodyPr/>
                    <a:lstStyle/>
                    <a:p>
                      <a:pPr marL="0" marR="0">
                        <a:lnSpc>
                          <a:spcPct val="107000"/>
                        </a:lnSpc>
                        <a:spcBef>
                          <a:spcPts val="0"/>
                        </a:spcBef>
                        <a:spcAft>
                          <a:spcPts val="800"/>
                        </a:spcAft>
                      </a:pPr>
                      <a:r>
                        <a:rPr lang="en-US" sz="1600" u="sng" dirty="0">
                          <a:effectLst/>
                          <a:hlinkClick r:id="rId2"/>
                        </a:rPr>
                        <a:t>Differential Diagnosis Guide </a:t>
                      </a:r>
                      <a:endParaRPr lang="en-US" sz="1600" dirty="0">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400">
                          <a:effectLst/>
                        </a:rPr>
                        <a:t>Free </a:t>
                      </a:r>
                      <a:endParaRPr lang="en-US" sz="1400">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400" dirty="0">
                          <a:effectLst/>
                        </a:rPr>
                        <a:t> Thoracic Radiology Differential Diagnosis Guide is a convenient way to review differential diagnoses for chest CT findings and discover common CT imaging presentations associated with many diseases. Includes over 100 meticulously curated CT images.</a:t>
                      </a:r>
                      <a:endParaRPr lang="en-US" sz="1400" dirty="0">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400" dirty="0">
                          <a:effectLst/>
                        </a:rPr>
                        <a:t>Differential Diagnosis, CT</a:t>
                      </a:r>
                      <a:endParaRPr lang="en-US" sz="1400" dirty="0">
                        <a:effectLst/>
                        <a:latin typeface="+mj-lt"/>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120450403"/>
                  </a:ext>
                </a:extLst>
              </a:tr>
              <a:tr h="409862">
                <a:tc>
                  <a:txBody>
                    <a:bodyPr/>
                    <a:lstStyle/>
                    <a:p>
                      <a:pPr marL="0" marR="0">
                        <a:lnSpc>
                          <a:spcPct val="107000"/>
                        </a:lnSpc>
                        <a:spcBef>
                          <a:spcPts val="0"/>
                        </a:spcBef>
                        <a:spcAft>
                          <a:spcPts val="800"/>
                        </a:spcAft>
                      </a:pPr>
                      <a:r>
                        <a:rPr lang="en-US" sz="1600" u="sng">
                          <a:effectLst/>
                          <a:hlinkClick r:id="rId3"/>
                        </a:rPr>
                        <a:t>IMAIOS e-Anatomy</a:t>
                      </a:r>
                      <a:endParaRPr lang="en-US" sz="1600" b="0">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400" dirty="0">
                          <a:effectLst/>
                        </a:rPr>
                        <a:t>Free + in-app purchase</a:t>
                      </a:r>
                      <a:endParaRPr lang="en-US" sz="1400" b="0" dirty="0">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400" dirty="0">
                          <a:effectLst/>
                        </a:rPr>
                        <a:t>IMAIOS e-Anatomy is an atlas of human anatomy for physicians, radiologists, medical students and radiographers. Try before you buy: visualize more than 8,500 medical and anatomical images for free before subscribing and gaining access to our medical labels.</a:t>
                      </a:r>
                      <a:endParaRPr lang="en-US" sz="1400" b="0" dirty="0">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400" dirty="0">
                          <a:effectLst/>
                        </a:rPr>
                        <a:t>Radiology* </a:t>
                      </a:r>
                    </a:p>
                    <a:p>
                      <a:pPr marL="0" marR="0">
                        <a:lnSpc>
                          <a:spcPct val="107000"/>
                        </a:lnSpc>
                        <a:spcBef>
                          <a:spcPts val="0"/>
                        </a:spcBef>
                        <a:spcAft>
                          <a:spcPts val="800"/>
                        </a:spcAft>
                      </a:pPr>
                      <a:r>
                        <a:rPr lang="en-US" sz="1400" dirty="0">
                          <a:effectLst/>
                        </a:rPr>
                        <a:t>* Recommended by Dr. Weinert</a:t>
                      </a:r>
                      <a:endParaRPr lang="en-US" sz="1400" b="0" dirty="0">
                        <a:effectLst/>
                        <a:latin typeface="+mj-lt"/>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3834054712"/>
                  </a:ext>
                </a:extLst>
              </a:tr>
              <a:tr h="370840">
                <a:tc>
                  <a:txBody>
                    <a:bodyPr/>
                    <a:lstStyle/>
                    <a:p>
                      <a:pPr marL="0" marR="0">
                        <a:lnSpc>
                          <a:spcPct val="107000"/>
                        </a:lnSpc>
                        <a:spcBef>
                          <a:spcPts val="0"/>
                        </a:spcBef>
                        <a:spcAft>
                          <a:spcPts val="800"/>
                        </a:spcAft>
                      </a:pPr>
                      <a:r>
                        <a:rPr lang="en-US" sz="1600" u="sng">
                          <a:effectLst/>
                          <a:hlinkClick r:id="rId4"/>
                        </a:rPr>
                        <a:t>POC_US: The Ohio State ultrasound app</a:t>
                      </a:r>
                      <a:endParaRPr lang="en-US" sz="1600">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400">
                          <a:effectLst/>
                        </a:rPr>
                        <a:t>Free </a:t>
                      </a:r>
                      <a:endParaRPr lang="en-US" sz="1400">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400" dirty="0">
                          <a:effectLst/>
                        </a:rPr>
                        <a:t>POC U/S, is a guide to obtaining high quality ultrasounds of patients at the Point Of Care. It is intended to guide medical students, ultrasonography students, medical residents and physicians through the steps for obtaining each view within seven categories of point of care ultrasonography. The app also indicates the correct probe to use and gives tips for obtaining high quality images. Where appropriate the app provides information for calculating various clinical parameters.</a:t>
                      </a:r>
                      <a:endParaRPr lang="en-US" sz="1400" dirty="0">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400">
                          <a:effectLst/>
                        </a:rPr>
                        <a:t>Ultrasound</a:t>
                      </a:r>
                      <a:endParaRPr lang="en-US" sz="1400">
                        <a:effectLst/>
                        <a:latin typeface="+mj-lt"/>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3962803786"/>
                  </a:ext>
                </a:extLst>
              </a:tr>
              <a:tr h="370840">
                <a:tc>
                  <a:txBody>
                    <a:bodyPr/>
                    <a:lstStyle/>
                    <a:p>
                      <a:pPr marL="0" marR="0">
                        <a:lnSpc>
                          <a:spcPct val="107000"/>
                        </a:lnSpc>
                        <a:spcBef>
                          <a:spcPts val="0"/>
                        </a:spcBef>
                        <a:spcAft>
                          <a:spcPts val="800"/>
                        </a:spcAft>
                      </a:pPr>
                      <a:r>
                        <a:rPr lang="en-US" sz="1600" u="sng" dirty="0">
                          <a:effectLst/>
                          <a:hlinkClick r:id="rId5"/>
                        </a:rPr>
                        <a:t>Radiology 2.0: One Night in the ED</a:t>
                      </a:r>
                      <a:endParaRPr lang="en-US" sz="1600" dirty="0">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400">
                          <a:effectLst/>
                        </a:rPr>
                        <a:t>Free</a:t>
                      </a:r>
                      <a:endParaRPr lang="en-US" sz="1400">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400">
                          <a:effectLst/>
                        </a:rPr>
                        <a:t>A series of cases that allow the user to simulate reading CT scans at a PACS workstation. Extensive discussions following each case include labeled images that highlight pathologies and relevant findings. </a:t>
                      </a:r>
                      <a:endParaRPr lang="en-US" sz="1400">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400" dirty="0">
                          <a:effectLst/>
                        </a:rPr>
                        <a:t>Radiology, Cases, Pathology</a:t>
                      </a:r>
                      <a:endParaRPr lang="en-US" sz="1400" dirty="0">
                        <a:effectLst/>
                        <a:latin typeface="+mj-lt"/>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1071434791"/>
                  </a:ext>
                </a:extLst>
              </a:tr>
            </a:tbl>
          </a:graphicData>
        </a:graphic>
      </p:graphicFrame>
    </p:spTree>
    <p:extLst>
      <p:ext uri="{BB962C8B-B14F-4D97-AF65-F5344CB8AC3E}">
        <p14:creationId xmlns:p14="http://schemas.microsoft.com/office/powerpoint/2010/main" val="19570818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Library Resources</a:t>
            </a:r>
            <a:endParaRPr lang="en-US" dirty="0"/>
          </a:p>
        </p:txBody>
      </p:sp>
      <p:graphicFrame>
        <p:nvGraphicFramePr>
          <p:cNvPr id="4" name="Content Placeholder 3"/>
          <p:cNvGraphicFramePr>
            <a:graphicFrameLocks noGrp="1"/>
          </p:cNvGraphicFramePr>
          <p:nvPr>
            <p:ph sz="quarter" idx="4294967295"/>
            <p:extLst>
              <p:ext uri="{D42A27DB-BD31-4B8C-83A1-F6EECF244321}">
                <p14:modId xmlns:p14="http://schemas.microsoft.com/office/powerpoint/2010/main" val="1435046780"/>
              </p:ext>
            </p:extLst>
          </p:nvPr>
        </p:nvGraphicFramePr>
        <p:xfrm>
          <a:off x="482009" y="1262063"/>
          <a:ext cx="11227982" cy="3165793"/>
        </p:xfrm>
        <a:graphic>
          <a:graphicData uri="http://schemas.openxmlformats.org/drawingml/2006/table">
            <a:tbl>
              <a:tblPr firstRow="1" bandRow="1">
                <a:tableStyleId>{073A0DAA-6AF3-43AB-8588-CEC1D06C72B9}</a:tableStyleId>
              </a:tblPr>
              <a:tblGrid>
                <a:gridCol w="1592935">
                  <a:extLst>
                    <a:ext uri="{9D8B030D-6E8A-4147-A177-3AD203B41FA5}">
                      <a16:colId xmlns:a16="http://schemas.microsoft.com/office/drawing/2014/main" val="4031789860"/>
                    </a:ext>
                  </a:extLst>
                </a:gridCol>
                <a:gridCol w="1413048">
                  <a:extLst>
                    <a:ext uri="{9D8B030D-6E8A-4147-A177-3AD203B41FA5}">
                      <a16:colId xmlns:a16="http://schemas.microsoft.com/office/drawing/2014/main" val="454267988"/>
                    </a:ext>
                  </a:extLst>
                </a:gridCol>
                <a:gridCol w="6878386">
                  <a:extLst>
                    <a:ext uri="{9D8B030D-6E8A-4147-A177-3AD203B41FA5}">
                      <a16:colId xmlns:a16="http://schemas.microsoft.com/office/drawing/2014/main" val="1634077893"/>
                    </a:ext>
                  </a:extLst>
                </a:gridCol>
                <a:gridCol w="1343613">
                  <a:extLst>
                    <a:ext uri="{9D8B030D-6E8A-4147-A177-3AD203B41FA5}">
                      <a16:colId xmlns:a16="http://schemas.microsoft.com/office/drawing/2014/main" val="407295032"/>
                    </a:ext>
                  </a:extLst>
                </a:gridCol>
              </a:tblGrid>
              <a:tr h="307642">
                <a:tc>
                  <a:txBody>
                    <a:bodyPr/>
                    <a:lstStyle/>
                    <a:p>
                      <a:pPr algn="ctr"/>
                      <a:r>
                        <a:rPr lang="en-US" sz="1600" dirty="0"/>
                        <a:t>Application </a:t>
                      </a:r>
                    </a:p>
                  </a:txBody>
                  <a:tcPr/>
                </a:tc>
                <a:tc>
                  <a:txBody>
                    <a:bodyPr/>
                    <a:lstStyle/>
                    <a:p>
                      <a:pPr algn="ctr"/>
                      <a:r>
                        <a:rPr lang="en-US" sz="1600" dirty="0"/>
                        <a:t>Cost</a:t>
                      </a:r>
                    </a:p>
                  </a:txBody>
                  <a:tcPr/>
                </a:tc>
                <a:tc>
                  <a:txBody>
                    <a:bodyPr/>
                    <a:lstStyle/>
                    <a:p>
                      <a:pPr algn="ctr"/>
                      <a:r>
                        <a:rPr lang="en-US" sz="1600" dirty="0"/>
                        <a:t>Description</a:t>
                      </a:r>
                    </a:p>
                  </a:txBody>
                  <a:tcPr/>
                </a:tc>
                <a:tc>
                  <a:txBody>
                    <a:bodyPr/>
                    <a:lstStyle/>
                    <a:p>
                      <a:pPr algn="ctr"/>
                      <a:r>
                        <a:rPr lang="en-US" sz="1600" dirty="0"/>
                        <a:t>Keyword</a:t>
                      </a:r>
                      <a:r>
                        <a:rPr lang="en-US" sz="1600" baseline="0" dirty="0"/>
                        <a:t>(s)</a:t>
                      </a:r>
                      <a:endParaRPr lang="en-US" sz="1600" dirty="0"/>
                    </a:p>
                  </a:txBody>
                  <a:tcPr/>
                </a:tc>
                <a:extLst>
                  <a:ext uri="{0D108BD9-81ED-4DB2-BD59-A6C34878D82A}">
                    <a16:rowId xmlns:a16="http://schemas.microsoft.com/office/drawing/2014/main" val="683302090"/>
                  </a:ext>
                </a:extLst>
              </a:tr>
              <a:tr h="815718">
                <a:tc>
                  <a:txBody>
                    <a:bodyPr/>
                    <a:lstStyle/>
                    <a:p>
                      <a:pPr marL="0" marR="0">
                        <a:lnSpc>
                          <a:spcPct val="107000"/>
                        </a:lnSpc>
                        <a:spcBef>
                          <a:spcPts val="0"/>
                        </a:spcBef>
                        <a:spcAft>
                          <a:spcPts val="0"/>
                        </a:spcAft>
                      </a:pPr>
                      <a:r>
                        <a:rPr lang="en-US" sz="1600" dirty="0">
                          <a:effectLst/>
                          <a:latin typeface="+mn-lt"/>
                          <a:hlinkClick r:id="rId2"/>
                        </a:rPr>
                        <a:t>Clinical Key</a:t>
                      </a:r>
                      <a:endParaRPr lang="en-US" sz="16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100" dirty="0">
                          <a:effectLst/>
                          <a:latin typeface="+mn-lt"/>
                        </a:rPr>
                        <a:t>Provided by CoM Library</a:t>
                      </a:r>
                      <a:endParaRPr lang="en-US" sz="11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err="1">
                          <a:effectLst/>
                          <a:latin typeface="+mn-lt"/>
                        </a:rPr>
                        <a:t>ClinicalKey</a:t>
                      </a:r>
                      <a:r>
                        <a:rPr lang="en-US" sz="1100" dirty="0">
                          <a:effectLst/>
                          <a:latin typeface="+mn-lt"/>
                        </a:rPr>
                        <a:t> is a Point of Care clinical information resource that provides access to selected books, journals, guidelines, drug information, patient leaflets, CME credits, an image database, RSS subject feeds and news bulletins.  NOTE: Users must click on the </a:t>
                      </a:r>
                      <a:r>
                        <a:rPr lang="en-US" sz="1100" dirty="0" err="1">
                          <a:effectLst/>
                          <a:latin typeface="+mn-lt"/>
                        </a:rPr>
                        <a:t>ClinicalKey</a:t>
                      </a:r>
                      <a:r>
                        <a:rPr lang="en-US" sz="1100" dirty="0">
                          <a:effectLst/>
                          <a:latin typeface="+mn-lt"/>
                        </a:rPr>
                        <a:t> database, located within the Library resources, then “mobile.” </a:t>
                      </a:r>
                      <a:r>
                        <a:rPr lang="en-US" sz="1100" u="sng" dirty="0">
                          <a:effectLst/>
                          <a:latin typeface="+mn-lt"/>
                        </a:rPr>
                        <a:t>Register your email to receive the link to download the app for free.</a:t>
                      </a:r>
                      <a:r>
                        <a:rPr lang="en-US" sz="1100" dirty="0">
                          <a:effectLst/>
                          <a:latin typeface="+mn-lt"/>
                        </a:rPr>
                        <a:t> If you have already downloaded the app, you will still have to activate the link to access Clinical Key.</a:t>
                      </a:r>
                      <a:endParaRPr lang="en-US" sz="11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latin typeface="+mn-lt"/>
                        </a:rPr>
                        <a:t>Point</a:t>
                      </a:r>
                      <a:r>
                        <a:rPr lang="en-US" sz="1100" baseline="0" dirty="0">
                          <a:effectLst/>
                          <a:latin typeface="+mn-lt"/>
                        </a:rPr>
                        <a:t> of Care Research</a:t>
                      </a:r>
                      <a:endParaRPr lang="en-US" sz="11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05811395"/>
                  </a:ext>
                </a:extLst>
              </a:tr>
              <a:tr h="412976">
                <a:tc>
                  <a:txBody>
                    <a:bodyPr/>
                    <a:lstStyle/>
                    <a:p>
                      <a:pPr marL="0" marR="0">
                        <a:lnSpc>
                          <a:spcPct val="107000"/>
                        </a:lnSpc>
                        <a:spcBef>
                          <a:spcPts val="0"/>
                        </a:spcBef>
                        <a:spcAft>
                          <a:spcPts val="0"/>
                        </a:spcAft>
                      </a:pPr>
                      <a:r>
                        <a:rPr lang="en-US" sz="1600" dirty="0">
                          <a:effectLst/>
                          <a:latin typeface="+mn-lt"/>
                          <a:hlinkClick r:id="rId3"/>
                        </a:rPr>
                        <a:t>MedOne</a:t>
                      </a:r>
                      <a:endParaRPr lang="en-US" sz="16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100" dirty="0">
                          <a:effectLst/>
                          <a:latin typeface="+mn-lt"/>
                        </a:rPr>
                        <a:t>Provided by CoM Library</a:t>
                      </a:r>
                      <a:endParaRPr lang="en-US" sz="11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latin typeface="+mn-lt"/>
                        </a:rPr>
                        <a:t>“</a:t>
                      </a:r>
                      <a:r>
                        <a:rPr lang="en-US" sz="1100" dirty="0" err="1">
                          <a:effectLst/>
                          <a:latin typeface="+mn-lt"/>
                        </a:rPr>
                        <a:t>MedOne</a:t>
                      </a:r>
                      <a:r>
                        <a:rPr lang="en-US" sz="1100" dirty="0">
                          <a:effectLst/>
                          <a:latin typeface="+mn-lt"/>
                        </a:rPr>
                        <a:t> by </a:t>
                      </a:r>
                      <a:r>
                        <a:rPr lang="en-US" sz="1100" dirty="0" err="1">
                          <a:effectLst/>
                          <a:latin typeface="+mn-lt"/>
                        </a:rPr>
                        <a:t>Thieme</a:t>
                      </a:r>
                      <a:r>
                        <a:rPr lang="en-US" sz="1100" dirty="0">
                          <a:effectLst/>
                          <a:latin typeface="+mn-lt"/>
                        </a:rPr>
                        <a:t> is the companion app to </a:t>
                      </a:r>
                      <a:r>
                        <a:rPr lang="en-US" sz="1100" dirty="0" err="1">
                          <a:effectLst/>
                          <a:latin typeface="+mn-lt"/>
                        </a:rPr>
                        <a:t>Thieme's</a:t>
                      </a:r>
                      <a:r>
                        <a:rPr lang="en-US" sz="1100" dirty="0">
                          <a:effectLst/>
                          <a:latin typeface="+mn-lt"/>
                        </a:rPr>
                        <a:t> E-Book Library. To sign into the app, users will need to first create a user name and password while logged in to </a:t>
                      </a:r>
                      <a:r>
                        <a:rPr lang="en-US" sz="1100" dirty="0" err="1">
                          <a:effectLst/>
                          <a:latin typeface="+mn-lt"/>
                        </a:rPr>
                        <a:t>Thieme</a:t>
                      </a:r>
                      <a:r>
                        <a:rPr lang="en-US" sz="1100" dirty="0">
                          <a:effectLst/>
                          <a:latin typeface="+mn-lt"/>
                        </a:rPr>
                        <a:t> </a:t>
                      </a:r>
                      <a:r>
                        <a:rPr lang="en-US" sz="1100" dirty="0" err="1">
                          <a:effectLst/>
                          <a:latin typeface="+mn-lt"/>
                        </a:rPr>
                        <a:t>MedOne</a:t>
                      </a:r>
                      <a:r>
                        <a:rPr lang="en-US" sz="1100" dirty="0">
                          <a:effectLst/>
                          <a:latin typeface="+mn-lt"/>
                        </a:rPr>
                        <a:t> Education via the FAU Medical Library Website: https://library.fau.edu/medical/resources </a:t>
                      </a:r>
                      <a:endParaRPr lang="en-US" sz="11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latin typeface="+mn-lt"/>
                          <a:ea typeface="Calibri" panose="020F0502020204030204" pitchFamily="34" charset="0"/>
                          <a:cs typeface="Times New Roman" panose="02020603050405020304" pitchFamily="18" charset="0"/>
                        </a:rPr>
                        <a:t>Research</a:t>
                      </a:r>
                    </a:p>
                  </a:txBody>
                  <a:tcPr marL="68580" marR="68580" marT="0" marB="0"/>
                </a:tc>
                <a:extLst>
                  <a:ext uri="{0D108BD9-81ED-4DB2-BD59-A6C34878D82A}">
                    <a16:rowId xmlns:a16="http://schemas.microsoft.com/office/drawing/2014/main" val="260736001"/>
                  </a:ext>
                </a:extLst>
              </a:tr>
              <a:tr h="321918">
                <a:tc>
                  <a:txBody>
                    <a:bodyPr/>
                    <a:lstStyle/>
                    <a:p>
                      <a:pPr marL="0" marR="0">
                        <a:lnSpc>
                          <a:spcPct val="107000"/>
                        </a:lnSpc>
                        <a:spcBef>
                          <a:spcPts val="0"/>
                        </a:spcBef>
                        <a:spcAft>
                          <a:spcPts val="0"/>
                        </a:spcAft>
                      </a:pPr>
                      <a:r>
                        <a:rPr lang="en-US" sz="1600" dirty="0">
                          <a:effectLst/>
                          <a:latin typeface="+mn-lt"/>
                          <a:hlinkClick r:id="rId4"/>
                        </a:rPr>
                        <a:t>Read by QXMD</a:t>
                      </a:r>
                      <a:endParaRPr lang="en-US" sz="16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100" dirty="0">
                          <a:effectLst/>
                          <a:latin typeface="+mn-lt"/>
                        </a:rPr>
                        <a:t>Provided by CoM Library</a:t>
                      </a:r>
                      <a:endParaRPr lang="en-US" sz="11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latin typeface="+mn-lt"/>
                        </a:rPr>
                        <a:t>“Read by </a:t>
                      </a:r>
                      <a:r>
                        <a:rPr lang="en-US" sz="1100" dirty="0" err="1">
                          <a:effectLst/>
                          <a:latin typeface="+mn-lt"/>
                        </a:rPr>
                        <a:t>QxMD</a:t>
                      </a:r>
                      <a:r>
                        <a:rPr lang="en-US" sz="1100" dirty="0">
                          <a:effectLst/>
                          <a:latin typeface="+mn-lt"/>
                        </a:rPr>
                        <a:t>' provides a single place to keep up with new medical &amp; scientific research, read outstanding topic reviews and search PubMed.” </a:t>
                      </a:r>
                      <a:endParaRPr lang="en-US" sz="11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latin typeface="+mn-lt"/>
                          <a:ea typeface="Calibri" panose="020F0502020204030204" pitchFamily="34" charset="0"/>
                          <a:cs typeface="Times New Roman" panose="02020603050405020304" pitchFamily="18" charset="0"/>
                        </a:rPr>
                        <a:t>Research</a:t>
                      </a:r>
                    </a:p>
                  </a:txBody>
                  <a:tcPr marL="68580" marR="68580" marT="0" marB="0"/>
                </a:tc>
                <a:extLst>
                  <a:ext uri="{0D108BD9-81ED-4DB2-BD59-A6C34878D82A}">
                    <a16:rowId xmlns:a16="http://schemas.microsoft.com/office/drawing/2014/main" val="248449330"/>
                  </a:ext>
                </a:extLst>
              </a:tr>
              <a:tr h="412976">
                <a:tc>
                  <a:txBody>
                    <a:bodyPr/>
                    <a:lstStyle/>
                    <a:p>
                      <a:pPr marL="0" marR="0">
                        <a:lnSpc>
                          <a:spcPct val="107000"/>
                        </a:lnSpc>
                        <a:spcBef>
                          <a:spcPts val="0"/>
                        </a:spcBef>
                        <a:spcAft>
                          <a:spcPts val="0"/>
                        </a:spcAft>
                      </a:pPr>
                      <a:r>
                        <a:rPr lang="en-US" sz="1600" u="sng" kern="1200" dirty="0">
                          <a:solidFill>
                            <a:schemeClr val="dk1"/>
                          </a:solidFill>
                          <a:effectLst/>
                          <a:latin typeface="+mn-lt"/>
                          <a:ea typeface="+mn-ea"/>
                          <a:cs typeface="+mn-cs"/>
                          <a:hlinkClick r:id="rId5"/>
                        </a:rPr>
                        <a:t>UpToDate</a:t>
                      </a:r>
                      <a:endParaRPr lang="en-US" sz="16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100" dirty="0">
                          <a:effectLst/>
                          <a:latin typeface="+mn-lt"/>
                          <a:ea typeface="Calibri" panose="020F0502020204030204" pitchFamily="34" charset="0"/>
                          <a:cs typeface="Times New Roman" panose="02020603050405020304" pitchFamily="18" charset="0"/>
                        </a:rPr>
                        <a:t>Provided</a:t>
                      </a:r>
                      <a:r>
                        <a:rPr lang="en-US" sz="1100" baseline="0" dirty="0">
                          <a:effectLst/>
                          <a:latin typeface="+mn-lt"/>
                          <a:ea typeface="Calibri" panose="020F0502020204030204" pitchFamily="34" charset="0"/>
                          <a:cs typeface="Times New Roman" panose="02020603050405020304" pitchFamily="18" charset="0"/>
                        </a:rPr>
                        <a:t> by CoM Library</a:t>
                      </a:r>
                      <a:endParaRPr lang="en-US" sz="11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b="0" i="0" kern="1200" dirty="0">
                          <a:solidFill>
                            <a:schemeClr val="dk1"/>
                          </a:solidFill>
                          <a:effectLst/>
                          <a:latin typeface="+mn-lt"/>
                          <a:ea typeface="+mn-ea"/>
                          <a:cs typeface="+mn-cs"/>
                        </a:rPr>
                        <a:t>UpToDate is a subscription based resource designed to provide physicians access to current clinical information. Access is limited to College of Medicine students and a designated subset of College of Medicine clinical faculty. Instructions for creating and re-verifying your </a:t>
                      </a:r>
                      <a:r>
                        <a:rPr lang="en-US" sz="1100" b="0" i="0" kern="1200" dirty="0" err="1">
                          <a:solidFill>
                            <a:schemeClr val="dk1"/>
                          </a:solidFill>
                          <a:effectLst/>
                          <a:latin typeface="+mn-lt"/>
                          <a:ea typeface="+mn-ea"/>
                          <a:cs typeface="+mn-cs"/>
                        </a:rPr>
                        <a:t>UptoDate</a:t>
                      </a:r>
                      <a:r>
                        <a:rPr lang="en-US" sz="1100" b="0" i="0" kern="1200" dirty="0">
                          <a:solidFill>
                            <a:schemeClr val="dk1"/>
                          </a:solidFill>
                          <a:effectLst/>
                          <a:latin typeface="+mn-lt"/>
                          <a:ea typeface="+mn-ea"/>
                          <a:cs typeface="+mn-cs"/>
                        </a:rPr>
                        <a:t> account are available at https://library.fau.edu/medical/uptodate. </a:t>
                      </a:r>
                      <a:endParaRPr lang="en-US" sz="11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latin typeface="+mn-lt"/>
                          <a:ea typeface="Calibri" panose="020F0502020204030204" pitchFamily="34" charset="0"/>
                          <a:cs typeface="Times New Roman" panose="02020603050405020304" pitchFamily="18" charset="0"/>
                        </a:rPr>
                        <a:t>Research</a:t>
                      </a:r>
                    </a:p>
                  </a:txBody>
                  <a:tcPr marL="68580" marR="68580" marT="0" marB="0"/>
                </a:tc>
                <a:extLst>
                  <a:ext uri="{0D108BD9-81ED-4DB2-BD59-A6C34878D82A}">
                    <a16:rowId xmlns:a16="http://schemas.microsoft.com/office/drawing/2014/main" val="887640583"/>
                  </a:ext>
                </a:extLst>
              </a:tr>
              <a:tr h="412976">
                <a:tc>
                  <a:txBody>
                    <a:bodyPr/>
                    <a:lstStyle/>
                    <a:p>
                      <a:pPr marL="0" marR="0">
                        <a:lnSpc>
                          <a:spcPct val="107000"/>
                        </a:lnSpc>
                        <a:spcBef>
                          <a:spcPts val="0"/>
                        </a:spcBef>
                        <a:spcAft>
                          <a:spcPts val="0"/>
                        </a:spcAft>
                      </a:pPr>
                      <a:r>
                        <a:rPr lang="en-US" sz="1600" dirty="0">
                          <a:effectLst/>
                          <a:latin typeface="+mn-lt"/>
                          <a:ea typeface="Calibri" panose="020F0502020204030204" pitchFamily="34" charset="0"/>
                          <a:cs typeface="Times New Roman" panose="02020603050405020304" pitchFamily="18" charset="0"/>
                        </a:rPr>
                        <a:t>Access – by McGraw Hill</a:t>
                      </a:r>
                    </a:p>
                  </a:txBody>
                  <a:tcPr marL="68580" marR="68580" marT="0" marB="0"/>
                </a:tc>
                <a:tc>
                  <a:txBody>
                    <a:bodyPr/>
                    <a:lstStyle/>
                    <a:p>
                      <a:pPr marL="0" marR="0" algn="ctr">
                        <a:lnSpc>
                          <a:spcPct val="107000"/>
                        </a:lnSpc>
                        <a:spcBef>
                          <a:spcPts val="0"/>
                        </a:spcBef>
                        <a:spcAft>
                          <a:spcPts val="0"/>
                        </a:spcAft>
                      </a:pPr>
                      <a:r>
                        <a:rPr lang="en-US" sz="1100" dirty="0">
                          <a:effectLst/>
                          <a:latin typeface="+mn-lt"/>
                          <a:ea typeface="Calibri" panose="020F0502020204030204" pitchFamily="34" charset="0"/>
                          <a:cs typeface="Times New Roman" panose="02020603050405020304" pitchFamily="18" charset="0"/>
                        </a:rPr>
                        <a:t>Provided</a:t>
                      </a:r>
                      <a:r>
                        <a:rPr lang="en-US" sz="1100" baseline="0" dirty="0">
                          <a:effectLst/>
                          <a:latin typeface="+mn-lt"/>
                          <a:ea typeface="Calibri" panose="020F0502020204030204" pitchFamily="34" charset="0"/>
                          <a:cs typeface="Times New Roman" panose="02020603050405020304" pitchFamily="18" charset="0"/>
                        </a:rPr>
                        <a:t> by CoM Library</a:t>
                      </a:r>
                      <a:endParaRPr lang="en-US" sz="11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kern="1200" dirty="0" err="1">
                          <a:solidFill>
                            <a:prstClr val="black">
                              <a:hueOff val="0"/>
                              <a:satOff val="0"/>
                              <a:lumOff val="0"/>
                              <a:alphaOff val="0"/>
                            </a:prstClr>
                          </a:solidFill>
                          <a:latin typeface="Calibri" panose="020F0502020204030204"/>
                          <a:ea typeface="+mn-ea"/>
                          <a:cs typeface="+mn-cs"/>
                        </a:rPr>
                        <a:t>AccessMedicine</a:t>
                      </a:r>
                      <a:r>
                        <a:rPr lang="en-US" sz="1100" kern="1200" dirty="0">
                          <a:solidFill>
                            <a:prstClr val="black">
                              <a:hueOff val="0"/>
                              <a:satOff val="0"/>
                              <a:lumOff val="0"/>
                              <a:alphaOff val="0"/>
                            </a:prstClr>
                          </a:solidFill>
                          <a:latin typeface="Calibri" panose="020F0502020204030204"/>
                          <a:ea typeface="+mn-ea"/>
                          <a:cs typeface="+mn-cs"/>
                        </a:rPr>
                        <a:t> is your go-to Access collection of medical learning resources featuring hundreds of </a:t>
                      </a:r>
                      <a:r>
                        <a:rPr lang="en-US" sz="1100" kern="1200" dirty="0">
                          <a:solidFill>
                            <a:prstClr val="black">
                              <a:hueOff val="0"/>
                              <a:satOff val="0"/>
                              <a:lumOff val="0"/>
                              <a:alphaOff val="0"/>
                            </a:prstClr>
                          </a:solidFill>
                          <a:latin typeface="Calibri" panose="020F0502020204030204"/>
                          <a:ea typeface="+mn-ea"/>
                          <a:cs typeface="+mn-cs"/>
                          <a:hlinkClick r:id="rId6">
                            <a:extLst>
                              <a:ext uri="{A12FA001-AC4F-418D-AE19-62706E023703}">
                                <ahyp:hlinkClr xmlns:ahyp="http://schemas.microsoft.com/office/drawing/2018/hyperlinkcolor" val="tx"/>
                              </a:ext>
                            </a:extLst>
                          </a:hlinkClick>
                        </a:rPr>
                        <a:t>books</a:t>
                      </a:r>
                      <a:r>
                        <a:rPr lang="en-US" sz="1100" kern="1200" dirty="0">
                          <a:solidFill>
                            <a:prstClr val="black">
                              <a:hueOff val="0"/>
                              <a:satOff val="0"/>
                              <a:lumOff val="0"/>
                              <a:alphaOff val="0"/>
                            </a:prstClr>
                          </a:solidFill>
                          <a:latin typeface="Calibri" panose="020F0502020204030204"/>
                          <a:ea typeface="+mn-ea"/>
                          <a:cs typeface="+mn-cs"/>
                        </a:rPr>
                        <a:t>, </a:t>
                      </a:r>
                      <a:r>
                        <a:rPr lang="en-US" sz="1100" kern="1200" dirty="0">
                          <a:solidFill>
                            <a:prstClr val="black">
                              <a:hueOff val="0"/>
                              <a:satOff val="0"/>
                              <a:lumOff val="0"/>
                              <a:alphaOff val="0"/>
                            </a:prstClr>
                          </a:solidFill>
                          <a:latin typeface="Calibri" panose="020F0502020204030204"/>
                          <a:ea typeface="+mn-ea"/>
                          <a:cs typeface="+mn-cs"/>
                          <a:hlinkClick r:id="rId7">
                            <a:extLst>
                              <a:ext uri="{A12FA001-AC4F-418D-AE19-62706E023703}">
                                <ahyp:hlinkClr xmlns:ahyp="http://schemas.microsoft.com/office/drawing/2018/hyperlinkcolor" val="tx"/>
                              </a:ext>
                            </a:extLst>
                          </a:hlinkClick>
                        </a:rPr>
                        <a:t>review questions</a:t>
                      </a:r>
                      <a:r>
                        <a:rPr lang="en-US" sz="1100" kern="1200" dirty="0">
                          <a:solidFill>
                            <a:prstClr val="black">
                              <a:hueOff val="0"/>
                              <a:satOff val="0"/>
                              <a:lumOff val="0"/>
                              <a:alphaOff val="0"/>
                            </a:prstClr>
                          </a:solidFill>
                          <a:latin typeface="Calibri" panose="020F0502020204030204"/>
                          <a:ea typeface="+mn-ea"/>
                          <a:cs typeface="+mn-cs"/>
                        </a:rPr>
                        <a:t>, </a:t>
                      </a:r>
                      <a:r>
                        <a:rPr lang="en-US" sz="1100" kern="1200" dirty="0">
                          <a:solidFill>
                            <a:prstClr val="black">
                              <a:hueOff val="0"/>
                              <a:satOff val="0"/>
                              <a:lumOff val="0"/>
                              <a:alphaOff val="0"/>
                            </a:prstClr>
                          </a:solidFill>
                          <a:latin typeface="Calibri" panose="020F0502020204030204"/>
                          <a:ea typeface="+mn-ea"/>
                          <a:cs typeface="+mn-cs"/>
                          <a:hlinkClick r:id="rId8">
                            <a:extLst>
                              <a:ext uri="{A12FA001-AC4F-418D-AE19-62706E023703}">
                                <ahyp:hlinkClr xmlns:ahyp="http://schemas.microsoft.com/office/drawing/2018/hyperlinkcolor" val="tx"/>
                              </a:ext>
                            </a:extLst>
                          </a:hlinkClick>
                        </a:rPr>
                        <a:t>cases</a:t>
                      </a:r>
                      <a:r>
                        <a:rPr lang="en-US" sz="1100" kern="1200" dirty="0">
                          <a:solidFill>
                            <a:prstClr val="black">
                              <a:hueOff val="0"/>
                              <a:satOff val="0"/>
                              <a:lumOff val="0"/>
                              <a:alphaOff val="0"/>
                            </a:prstClr>
                          </a:solidFill>
                          <a:latin typeface="Calibri" panose="020F0502020204030204"/>
                          <a:ea typeface="+mn-ea"/>
                          <a:cs typeface="+mn-cs"/>
                        </a:rPr>
                        <a:t>, </a:t>
                      </a:r>
                      <a:r>
                        <a:rPr lang="en-US" sz="1100" kern="1200" dirty="0">
                          <a:solidFill>
                            <a:prstClr val="black">
                              <a:hueOff val="0"/>
                              <a:satOff val="0"/>
                              <a:lumOff val="0"/>
                              <a:alphaOff val="0"/>
                            </a:prstClr>
                          </a:solidFill>
                          <a:latin typeface="Calibri" panose="020F0502020204030204"/>
                          <a:ea typeface="+mn-ea"/>
                          <a:cs typeface="+mn-cs"/>
                          <a:hlinkClick r:id="rId9">
                            <a:extLst>
                              <a:ext uri="{A12FA001-AC4F-418D-AE19-62706E023703}">
                                <ahyp:hlinkClr xmlns:ahyp="http://schemas.microsoft.com/office/drawing/2018/hyperlinkcolor" val="tx"/>
                              </a:ext>
                            </a:extLst>
                          </a:hlinkClick>
                        </a:rPr>
                        <a:t>videos</a:t>
                      </a:r>
                      <a:r>
                        <a:rPr lang="en-US" sz="1100" kern="1200" dirty="0">
                          <a:solidFill>
                            <a:prstClr val="black">
                              <a:hueOff val="0"/>
                              <a:satOff val="0"/>
                              <a:lumOff val="0"/>
                              <a:alphaOff val="0"/>
                            </a:prstClr>
                          </a:solidFill>
                          <a:latin typeface="Calibri" panose="020F0502020204030204"/>
                          <a:ea typeface="+mn-ea"/>
                          <a:cs typeface="+mn-cs"/>
                        </a:rPr>
                        <a:t>, </a:t>
                      </a:r>
                      <a:r>
                        <a:rPr lang="en-US" sz="1100" kern="1200" dirty="0">
                          <a:solidFill>
                            <a:prstClr val="black">
                              <a:hueOff val="0"/>
                              <a:satOff val="0"/>
                              <a:lumOff val="0"/>
                              <a:alphaOff val="0"/>
                            </a:prstClr>
                          </a:solidFill>
                          <a:latin typeface="Calibri" panose="020F0502020204030204"/>
                          <a:ea typeface="+mn-ea"/>
                          <a:cs typeface="+mn-cs"/>
                          <a:hlinkClick r:id="rId10">
                            <a:extLst>
                              <a:ext uri="{A12FA001-AC4F-418D-AE19-62706E023703}">
                                <ahyp:hlinkClr xmlns:ahyp="http://schemas.microsoft.com/office/drawing/2018/hyperlinkcolor" val="tx"/>
                              </a:ext>
                            </a:extLst>
                          </a:hlinkClick>
                        </a:rPr>
                        <a:t>podcasts</a:t>
                      </a:r>
                      <a:r>
                        <a:rPr lang="en-US" sz="1100" kern="1200" dirty="0">
                          <a:solidFill>
                            <a:prstClr val="black">
                              <a:hueOff val="0"/>
                              <a:satOff val="0"/>
                              <a:lumOff val="0"/>
                              <a:alphaOff val="0"/>
                            </a:prstClr>
                          </a:solidFill>
                          <a:latin typeface="Calibri" panose="020F0502020204030204"/>
                          <a:ea typeface="+mn-ea"/>
                          <a:cs typeface="+mn-cs"/>
                        </a:rPr>
                        <a:t>, </a:t>
                      </a:r>
                      <a:r>
                        <a:rPr lang="en-US" sz="1100" kern="1200" dirty="0">
                          <a:solidFill>
                            <a:prstClr val="black">
                              <a:hueOff val="0"/>
                              <a:satOff val="0"/>
                              <a:lumOff val="0"/>
                              <a:alphaOff val="0"/>
                            </a:prstClr>
                          </a:solidFill>
                          <a:latin typeface="Calibri" panose="020F0502020204030204"/>
                          <a:ea typeface="+mn-ea"/>
                          <a:cs typeface="+mn-cs"/>
                          <a:hlinkClick r:id="rId11">
                            <a:extLst>
                              <a:ext uri="{A12FA001-AC4F-418D-AE19-62706E023703}">
                                <ahyp:hlinkClr xmlns:ahyp="http://schemas.microsoft.com/office/drawing/2018/hyperlinkcolor" val="tx"/>
                              </a:ext>
                            </a:extLst>
                          </a:hlinkClick>
                        </a:rPr>
                        <a:t>infographics</a:t>
                      </a:r>
                      <a:r>
                        <a:rPr lang="en-US" sz="1100" kern="1200" dirty="0">
                          <a:solidFill>
                            <a:prstClr val="black">
                              <a:hueOff val="0"/>
                              <a:satOff val="0"/>
                              <a:lumOff val="0"/>
                              <a:alphaOff val="0"/>
                            </a:prstClr>
                          </a:solidFill>
                          <a:latin typeface="Calibri" panose="020F0502020204030204"/>
                          <a:ea typeface="+mn-ea"/>
                          <a:cs typeface="+mn-cs"/>
                        </a:rPr>
                        <a:t>, </a:t>
                      </a:r>
                      <a:r>
                        <a:rPr lang="en-US" sz="1100" kern="1200" dirty="0">
                          <a:solidFill>
                            <a:prstClr val="black">
                              <a:hueOff val="0"/>
                              <a:satOff val="0"/>
                              <a:lumOff val="0"/>
                              <a:alphaOff val="0"/>
                            </a:prstClr>
                          </a:solidFill>
                          <a:latin typeface="Calibri" panose="020F0502020204030204"/>
                          <a:ea typeface="+mn-ea"/>
                          <a:cs typeface="+mn-cs"/>
                          <a:hlinkClick r:id="rId12">
                            <a:extLst>
                              <a:ext uri="{A12FA001-AC4F-418D-AE19-62706E023703}">
                                <ahyp:hlinkClr xmlns:ahyp="http://schemas.microsoft.com/office/drawing/2018/hyperlinkcolor" val="tx"/>
                              </a:ext>
                            </a:extLst>
                          </a:hlinkClick>
                        </a:rPr>
                        <a:t>interactive 3D modules</a:t>
                      </a:r>
                      <a:r>
                        <a:rPr lang="en-US" sz="1100" kern="1200" dirty="0">
                          <a:solidFill>
                            <a:prstClr val="black">
                              <a:hueOff val="0"/>
                              <a:satOff val="0"/>
                              <a:lumOff val="0"/>
                              <a:alphaOff val="0"/>
                            </a:prstClr>
                          </a:solidFill>
                          <a:latin typeface="Calibri" panose="020F0502020204030204"/>
                          <a:ea typeface="+mn-ea"/>
                          <a:cs typeface="+mn-cs"/>
                        </a:rPr>
                        <a:t> and more across the basic sciences and clinical specialties.</a:t>
                      </a:r>
                    </a:p>
                  </a:txBody>
                  <a:tcPr marL="68580" marR="68580" marT="0" marB="0"/>
                </a:tc>
                <a:tc>
                  <a:txBody>
                    <a:bodyPr/>
                    <a:lstStyle/>
                    <a:p>
                      <a:pPr marL="0" marR="0">
                        <a:lnSpc>
                          <a:spcPct val="107000"/>
                        </a:lnSpc>
                        <a:spcBef>
                          <a:spcPts val="0"/>
                        </a:spcBef>
                        <a:spcAft>
                          <a:spcPts val="0"/>
                        </a:spcAft>
                      </a:pPr>
                      <a:r>
                        <a:rPr lang="en-US" sz="1100" dirty="0">
                          <a:effectLst/>
                          <a:latin typeface="+mn-lt"/>
                          <a:ea typeface="Calibri" panose="020F0502020204030204" pitchFamily="34" charset="0"/>
                          <a:cs typeface="Times New Roman" panose="02020603050405020304" pitchFamily="18" charset="0"/>
                        </a:rPr>
                        <a:t>Research</a:t>
                      </a:r>
                    </a:p>
                  </a:txBody>
                  <a:tcPr marL="68580" marR="68580" marT="0" marB="0"/>
                </a:tc>
                <a:extLst>
                  <a:ext uri="{0D108BD9-81ED-4DB2-BD59-A6C34878D82A}">
                    <a16:rowId xmlns:a16="http://schemas.microsoft.com/office/drawing/2014/main" val="4277096159"/>
                  </a:ext>
                </a:extLst>
              </a:tr>
            </a:tbl>
          </a:graphicData>
        </a:graphic>
      </p:graphicFrame>
    </p:spTree>
    <p:extLst>
      <p:ext uri="{BB962C8B-B14F-4D97-AF65-F5344CB8AC3E}">
        <p14:creationId xmlns:p14="http://schemas.microsoft.com/office/powerpoint/2010/main" val="1863146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Point of Care- Reference</a:t>
            </a:r>
            <a:endParaRPr lang="en-US" dirty="0"/>
          </a:p>
        </p:txBody>
      </p:sp>
      <p:graphicFrame>
        <p:nvGraphicFramePr>
          <p:cNvPr id="4" name="Content Placeholder 3"/>
          <p:cNvGraphicFramePr>
            <a:graphicFrameLocks noGrp="1"/>
          </p:cNvGraphicFramePr>
          <p:nvPr>
            <p:ph sz="quarter" idx="4294967295"/>
            <p:extLst>
              <p:ext uri="{D42A27DB-BD31-4B8C-83A1-F6EECF244321}">
                <p14:modId xmlns:p14="http://schemas.microsoft.com/office/powerpoint/2010/main" val="3369070452"/>
              </p:ext>
            </p:extLst>
          </p:nvPr>
        </p:nvGraphicFramePr>
        <p:xfrm>
          <a:off x="275773" y="1449388"/>
          <a:ext cx="11640455" cy="3132634"/>
        </p:xfrm>
        <a:graphic>
          <a:graphicData uri="http://schemas.openxmlformats.org/drawingml/2006/table">
            <a:tbl>
              <a:tblPr firstRow="1" bandRow="1">
                <a:tableStyleId>{073A0DAA-6AF3-43AB-8588-CEC1D06C72B9}</a:tableStyleId>
              </a:tblPr>
              <a:tblGrid>
                <a:gridCol w="1911873">
                  <a:extLst>
                    <a:ext uri="{9D8B030D-6E8A-4147-A177-3AD203B41FA5}">
                      <a16:colId xmlns:a16="http://schemas.microsoft.com/office/drawing/2014/main" val="2249128916"/>
                    </a:ext>
                  </a:extLst>
                </a:gridCol>
                <a:gridCol w="1197214">
                  <a:extLst>
                    <a:ext uri="{9D8B030D-6E8A-4147-A177-3AD203B41FA5}">
                      <a16:colId xmlns:a16="http://schemas.microsoft.com/office/drawing/2014/main" val="1286266293"/>
                    </a:ext>
                  </a:extLst>
                </a:gridCol>
                <a:gridCol w="5997077">
                  <a:extLst>
                    <a:ext uri="{9D8B030D-6E8A-4147-A177-3AD203B41FA5}">
                      <a16:colId xmlns:a16="http://schemas.microsoft.com/office/drawing/2014/main" val="3325704094"/>
                    </a:ext>
                  </a:extLst>
                </a:gridCol>
                <a:gridCol w="2534291">
                  <a:extLst>
                    <a:ext uri="{9D8B030D-6E8A-4147-A177-3AD203B41FA5}">
                      <a16:colId xmlns:a16="http://schemas.microsoft.com/office/drawing/2014/main" val="874494057"/>
                    </a:ext>
                  </a:extLst>
                </a:gridCol>
              </a:tblGrid>
              <a:tr h="411480">
                <a:tc>
                  <a:txBody>
                    <a:bodyPr/>
                    <a:lstStyle/>
                    <a:p>
                      <a:pPr algn="ctr"/>
                      <a:r>
                        <a:rPr lang="en-US" sz="1600" dirty="0"/>
                        <a:t>Application </a:t>
                      </a:r>
                    </a:p>
                  </a:txBody>
                  <a:tcPr/>
                </a:tc>
                <a:tc>
                  <a:txBody>
                    <a:bodyPr/>
                    <a:lstStyle/>
                    <a:p>
                      <a:pPr algn="ctr"/>
                      <a:r>
                        <a:rPr lang="en-US" sz="1600" dirty="0"/>
                        <a:t>Cost</a:t>
                      </a:r>
                    </a:p>
                  </a:txBody>
                  <a:tcPr/>
                </a:tc>
                <a:tc>
                  <a:txBody>
                    <a:bodyPr/>
                    <a:lstStyle/>
                    <a:p>
                      <a:pPr algn="ctr"/>
                      <a:r>
                        <a:rPr lang="en-US" sz="1600" dirty="0"/>
                        <a:t>Description</a:t>
                      </a:r>
                    </a:p>
                  </a:txBody>
                  <a:tcPr/>
                </a:tc>
                <a:tc>
                  <a:txBody>
                    <a:bodyPr/>
                    <a:lstStyle/>
                    <a:p>
                      <a:pPr algn="ctr"/>
                      <a:r>
                        <a:rPr lang="en-US" sz="1600" dirty="0"/>
                        <a:t>Keyword</a:t>
                      </a:r>
                      <a:r>
                        <a:rPr lang="en-US" sz="1600" baseline="0" dirty="0"/>
                        <a:t>(s)</a:t>
                      </a:r>
                      <a:endParaRPr lang="en-US" sz="1600" dirty="0"/>
                    </a:p>
                  </a:txBody>
                  <a:tcPr/>
                </a:tc>
                <a:extLst>
                  <a:ext uri="{0D108BD9-81ED-4DB2-BD59-A6C34878D82A}">
                    <a16:rowId xmlns:a16="http://schemas.microsoft.com/office/drawing/2014/main" val="17170173"/>
                  </a:ext>
                </a:extLst>
              </a:tr>
              <a:tr h="1146914">
                <a:tc>
                  <a:txBody>
                    <a:bodyPr/>
                    <a:lstStyle/>
                    <a:p>
                      <a:pPr marL="0" marR="0">
                        <a:lnSpc>
                          <a:spcPct val="106000"/>
                        </a:lnSpc>
                        <a:spcBef>
                          <a:spcPts val="0"/>
                        </a:spcBef>
                        <a:spcAft>
                          <a:spcPts val="0"/>
                        </a:spcAft>
                      </a:pPr>
                      <a:r>
                        <a:rPr lang="en-US" sz="1600" u="sng" kern="1200" dirty="0">
                          <a:effectLst/>
                          <a:hlinkClick r:id="rId2"/>
                        </a:rPr>
                        <a:t>AHRQ </a:t>
                      </a:r>
                      <a:r>
                        <a:rPr lang="en-US" sz="1600" u="sng" kern="1200" dirty="0" err="1">
                          <a:effectLst/>
                          <a:hlinkClick r:id="rId2"/>
                        </a:rPr>
                        <a:t>ePSS</a:t>
                      </a:r>
                      <a:endParaRPr lang="en-US" sz="1600" b="0" dirty="0">
                        <a:solidFill>
                          <a:schemeClr val="tx1"/>
                        </a:solidFill>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6000"/>
                        </a:lnSpc>
                        <a:spcBef>
                          <a:spcPts val="0"/>
                        </a:spcBef>
                        <a:spcAft>
                          <a:spcPts val="0"/>
                        </a:spcAft>
                      </a:pPr>
                      <a:r>
                        <a:rPr lang="en-US" sz="1400" kern="1200">
                          <a:effectLst/>
                        </a:rPr>
                        <a:t>Free</a:t>
                      </a:r>
                      <a:endParaRPr lang="en-US" sz="1400" b="0">
                        <a:solidFill>
                          <a:schemeClr val="tx1"/>
                        </a:solidFill>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6000"/>
                        </a:lnSpc>
                        <a:spcBef>
                          <a:spcPts val="0"/>
                        </a:spcBef>
                        <a:spcAft>
                          <a:spcPts val="0"/>
                        </a:spcAft>
                      </a:pPr>
                      <a:r>
                        <a:rPr lang="en-US" sz="1400" kern="1200" dirty="0">
                          <a:effectLst/>
                        </a:rPr>
                        <a:t>The Electronic Preventive Services Selector (</a:t>
                      </a:r>
                      <a:r>
                        <a:rPr lang="en-US" sz="1400" kern="1200" dirty="0" err="1">
                          <a:effectLst/>
                        </a:rPr>
                        <a:t>ePSS</a:t>
                      </a:r>
                      <a:r>
                        <a:rPr lang="en-US" sz="1400" kern="1200" dirty="0">
                          <a:effectLst/>
                        </a:rPr>
                        <a:t>) is a quick hands-on tool designed to help primary care clinicians identify the screening, counseling, and preventive medication services that are appropriate for their patients. (Provided by the Department of Health and Human Services.)</a:t>
                      </a:r>
                      <a:endParaRPr lang="en-US" sz="1400" b="0" dirty="0">
                        <a:solidFill>
                          <a:schemeClr val="tx1"/>
                        </a:solidFill>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0"/>
                        </a:spcAft>
                      </a:pPr>
                      <a:r>
                        <a:rPr lang="en-US" sz="1400" kern="1200" dirty="0">
                          <a:effectLst/>
                        </a:rPr>
                        <a:t>Diagnosis, Screening, Drug Information</a:t>
                      </a:r>
                      <a:endParaRPr lang="en-US" sz="1400" b="0" dirty="0">
                        <a:solidFill>
                          <a:schemeClr val="tx1"/>
                        </a:solidFill>
                        <a:effectLst/>
                        <a:latin typeface="+mj-lt"/>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3671608665"/>
                  </a:ext>
                </a:extLst>
              </a:tr>
              <a:tr h="577565">
                <a:tc>
                  <a:txBody>
                    <a:bodyPr/>
                    <a:lstStyle/>
                    <a:p>
                      <a:pPr marL="0" marR="0">
                        <a:lnSpc>
                          <a:spcPct val="106000"/>
                        </a:lnSpc>
                        <a:spcBef>
                          <a:spcPts val="0"/>
                        </a:spcBef>
                        <a:spcAft>
                          <a:spcPts val="0"/>
                        </a:spcAft>
                      </a:pPr>
                      <a:r>
                        <a:rPr lang="en-US" sz="1600" u="sng" kern="1200" dirty="0">
                          <a:effectLst/>
                          <a:hlinkClick r:id="rId3"/>
                        </a:rPr>
                        <a:t>Family Practice Guidelines</a:t>
                      </a:r>
                      <a:endParaRPr lang="en-US" sz="1600" dirty="0">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lvl="0" indent="0" algn="ctr" defTabSz="914354" rtl="0" eaLnBrk="1" fontAlgn="auto" latinLnBrk="0" hangingPunct="1">
                        <a:lnSpc>
                          <a:spcPct val="106000"/>
                        </a:lnSpc>
                        <a:spcBef>
                          <a:spcPts val="0"/>
                        </a:spcBef>
                        <a:spcAft>
                          <a:spcPts val="0"/>
                        </a:spcAft>
                        <a:buClrTx/>
                        <a:buSzTx/>
                        <a:buFontTx/>
                        <a:buNone/>
                        <a:tabLst/>
                        <a:defRPr/>
                      </a:pPr>
                      <a:r>
                        <a:rPr kumimoji="0" lang="en-US" sz="1400" u="none" strike="noStrike" kern="1200" cap="none" spc="0" normalizeH="0" baseline="0" noProof="0" dirty="0">
                          <a:ln>
                            <a:noFill/>
                          </a:ln>
                          <a:effectLst/>
                          <a:uLnTx/>
                          <a:uFillTx/>
                        </a:rPr>
                        <a:t>Free + in-app purchases</a:t>
                      </a:r>
                      <a:endParaRPr kumimoji="0" lang="en-US" sz="1400" b="0" i="0" u="none" strike="noStrike" kern="1200" cap="none" spc="0" normalizeH="0" baseline="0" noProof="0" dirty="0">
                        <a:ln>
                          <a:noFill/>
                        </a:ln>
                        <a:solidFill>
                          <a:prstClr val="black"/>
                        </a:solidFill>
                        <a:effectLst/>
                        <a:uLnTx/>
                        <a:uFillTx/>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6000"/>
                        </a:lnSpc>
                        <a:spcBef>
                          <a:spcPts val="0"/>
                        </a:spcBef>
                        <a:spcAft>
                          <a:spcPts val="0"/>
                        </a:spcAft>
                      </a:pPr>
                      <a:r>
                        <a:rPr lang="en-US" sz="1400" kern="1200" dirty="0">
                          <a:effectLst/>
                        </a:rPr>
                        <a:t>Step-by-step instructions for physical examinations and diagnostic testing in the outpatient setting.</a:t>
                      </a:r>
                      <a:endParaRPr lang="en-US" sz="1400" dirty="0">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0"/>
                        </a:spcAft>
                      </a:pPr>
                      <a:r>
                        <a:rPr lang="en-US" sz="1400" kern="1200" dirty="0">
                          <a:effectLst/>
                        </a:rPr>
                        <a:t>Outpatient</a:t>
                      </a:r>
                      <a:endParaRPr lang="en-US" sz="1400" dirty="0">
                        <a:effectLst/>
                        <a:latin typeface="+mj-lt"/>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493829523"/>
                  </a:ext>
                </a:extLst>
              </a:tr>
              <a:tr h="458766">
                <a:tc>
                  <a:txBody>
                    <a:bodyPr/>
                    <a:lstStyle/>
                    <a:p>
                      <a:pPr marL="0" marR="0">
                        <a:lnSpc>
                          <a:spcPct val="106000"/>
                        </a:lnSpc>
                        <a:spcBef>
                          <a:spcPts val="0"/>
                        </a:spcBef>
                        <a:spcAft>
                          <a:spcPts val="0"/>
                        </a:spcAft>
                      </a:pPr>
                      <a:r>
                        <a:rPr lang="en-US" sz="1600" u="sng" kern="1200" dirty="0">
                          <a:effectLst/>
                          <a:hlinkClick r:id="rId4"/>
                        </a:rPr>
                        <a:t>Shots Online</a:t>
                      </a:r>
                      <a:endParaRPr lang="en-US" sz="1600" dirty="0">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6000"/>
                        </a:lnSpc>
                        <a:spcBef>
                          <a:spcPts val="0"/>
                        </a:spcBef>
                        <a:spcAft>
                          <a:spcPts val="0"/>
                        </a:spcAft>
                      </a:pPr>
                      <a:r>
                        <a:rPr lang="en-US" sz="1400" kern="1200">
                          <a:effectLst/>
                        </a:rPr>
                        <a:t>Free</a:t>
                      </a:r>
                      <a:endParaRPr lang="en-US" sz="1400">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6000"/>
                        </a:lnSpc>
                        <a:spcBef>
                          <a:spcPts val="0"/>
                        </a:spcBef>
                        <a:spcAft>
                          <a:spcPts val="0"/>
                        </a:spcAft>
                      </a:pPr>
                      <a:r>
                        <a:rPr lang="en-US" sz="1400" kern="1200" dirty="0">
                          <a:effectLst/>
                        </a:rPr>
                        <a:t>App includes the unified CDC childhood and adolescent schedule, the catch-up schedule, the adult schedule, and the adult medical indications schedule. </a:t>
                      </a:r>
                      <a:endParaRPr lang="en-US" sz="1400" dirty="0">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0"/>
                        </a:spcAft>
                      </a:pPr>
                      <a:r>
                        <a:rPr lang="en-US" sz="1400" kern="1200" dirty="0">
                          <a:effectLst/>
                        </a:rPr>
                        <a:t>   Vaccines</a:t>
                      </a:r>
                      <a:endParaRPr lang="en-US" sz="1400" dirty="0">
                        <a:effectLst/>
                        <a:latin typeface="+mj-lt"/>
                        <a:ea typeface="Calibri" panose="020F0502020204030204" pitchFamily="34" charset="0"/>
                        <a:cs typeface="Times New Roman" panose="02020603050405020304" pitchFamily="18" charset="0"/>
                      </a:endParaRPr>
                    </a:p>
                  </a:txBody>
                  <a:tcPr marL="9525" marR="9525" marT="9525" marB="0"/>
                </a:tc>
                <a:extLst>
                  <a:ext uri="{0D108BD9-81ED-4DB2-BD59-A6C34878D82A}">
                    <a16:rowId xmlns:a16="http://schemas.microsoft.com/office/drawing/2014/main" val="1705513126"/>
                  </a:ext>
                </a:extLst>
              </a:tr>
              <a:tr h="458766">
                <a:tc>
                  <a:txBody>
                    <a:bodyPr/>
                    <a:lstStyle/>
                    <a:p>
                      <a:pPr marL="0" marR="0">
                        <a:lnSpc>
                          <a:spcPct val="106000"/>
                        </a:lnSpc>
                        <a:spcBef>
                          <a:spcPts val="0"/>
                        </a:spcBef>
                        <a:spcAft>
                          <a:spcPts val="0"/>
                        </a:spcAft>
                      </a:pPr>
                      <a:r>
                        <a:rPr lang="en-US" sz="1600" u="sng" kern="1200" dirty="0" err="1">
                          <a:effectLst/>
                          <a:hlinkClick r:id="rId5"/>
                        </a:rPr>
                        <a:t>Skyscape</a:t>
                      </a:r>
                      <a:r>
                        <a:rPr lang="en-US" sz="1600" u="sng" kern="1200" dirty="0">
                          <a:effectLst/>
                          <a:hlinkClick r:id="rId5"/>
                        </a:rPr>
                        <a:t> Medical Resources</a:t>
                      </a:r>
                      <a:endParaRPr lang="en-US" sz="1600" dirty="0">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6000"/>
                        </a:lnSpc>
                        <a:spcBef>
                          <a:spcPts val="0"/>
                        </a:spcBef>
                        <a:spcAft>
                          <a:spcPts val="0"/>
                        </a:spcAft>
                      </a:pPr>
                      <a:r>
                        <a:rPr lang="en-US" sz="1400" kern="1200" dirty="0">
                          <a:effectLst/>
                        </a:rPr>
                        <a:t>Free</a:t>
                      </a:r>
                      <a:endParaRPr lang="en-US" sz="1400" dirty="0">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6000"/>
                        </a:lnSpc>
                        <a:spcBef>
                          <a:spcPts val="0"/>
                        </a:spcBef>
                        <a:spcAft>
                          <a:spcPts val="0"/>
                        </a:spcAft>
                      </a:pPr>
                      <a:r>
                        <a:rPr lang="en-US" sz="1400" kern="1200">
                          <a:effectLst/>
                        </a:rPr>
                        <a:t>“Everything you need in one app.” Includes comprehensive drug information, over 200 interactive tools, medical calculator, resources, articles, and more.</a:t>
                      </a:r>
                      <a:endParaRPr lang="en-US" sz="1400">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0"/>
                        </a:spcAft>
                      </a:pPr>
                      <a:r>
                        <a:rPr lang="en-US" sz="1400" kern="1200" dirty="0">
                          <a:effectLst/>
                        </a:rPr>
                        <a:t>Calculators,  Articles, Drug Information</a:t>
                      </a:r>
                      <a:endParaRPr lang="en-US" sz="1400" dirty="0">
                        <a:effectLst/>
                        <a:latin typeface="+mj-lt"/>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474202710"/>
                  </a:ext>
                </a:extLst>
              </a:tr>
            </a:tbl>
          </a:graphicData>
        </a:graphic>
      </p:graphicFrame>
    </p:spTree>
    <p:extLst>
      <p:ext uri="{BB962C8B-B14F-4D97-AF65-F5344CB8AC3E}">
        <p14:creationId xmlns:p14="http://schemas.microsoft.com/office/powerpoint/2010/main" val="40008515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Point of Care- Tools</a:t>
            </a:r>
            <a:endParaRPr lang="en-US" dirty="0"/>
          </a:p>
        </p:txBody>
      </p:sp>
      <p:graphicFrame>
        <p:nvGraphicFramePr>
          <p:cNvPr id="4" name="Content Placeholder 3"/>
          <p:cNvGraphicFramePr>
            <a:graphicFrameLocks noGrp="1"/>
          </p:cNvGraphicFramePr>
          <p:nvPr>
            <p:ph sz="quarter" idx="4294967295"/>
            <p:extLst>
              <p:ext uri="{D42A27DB-BD31-4B8C-83A1-F6EECF244321}">
                <p14:modId xmlns:p14="http://schemas.microsoft.com/office/powerpoint/2010/main" val="4072396895"/>
              </p:ext>
            </p:extLst>
          </p:nvPr>
        </p:nvGraphicFramePr>
        <p:xfrm>
          <a:off x="266700" y="1290866"/>
          <a:ext cx="11658601" cy="4304969"/>
        </p:xfrm>
        <a:graphic>
          <a:graphicData uri="http://schemas.openxmlformats.org/drawingml/2006/table">
            <a:tbl>
              <a:tblPr firstRow="1" bandRow="1">
                <a:tableStyleId>{073A0DAA-6AF3-43AB-8588-CEC1D06C72B9}</a:tableStyleId>
              </a:tblPr>
              <a:tblGrid>
                <a:gridCol w="1765300">
                  <a:extLst>
                    <a:ext uri="{9D8B030D-6E8A-4147-A177-3AD203B41FA5}">
                      <a16:colId xmlns:a16="http://schemas.microsoft.com/office/drawing/2014/main" val="2249128916"/>
                    </a:ext>
                  </a:extLst>
                </a:gridCol>
                <a:gridCol w="841829">
                  <a:extLst>
                    <a:ext uri="{9D8B030D-6E8A-4147-A177-3AD203B41FA5}">
                      <a16:colId xmlns:a16="http://schemas.microsoft.com/office/drawing/2014/main" val="1286266293"/>
                    </a:ext>
                  </a:extLst>
                </a:gridCol>
                <a:gridCol w="7678057">
                  <a:extLst>
                    <a:ext uri="{9D8B030D-6E8A-4147-A177-3AD203B41FA5}">
                      <a16:colId xmlns:a16="http://schemas.microsoft.com/office/drawing/2014/main" val="3325704094"/>
                    </a:ext>
                  </a:extLst>
                </a:gridCol>
                <a:gridCol w="1373415">
                  <a:extLst>
                    <a:ext uri="{9D8B030D-6E8A-4147-A177-3AD203B41FA5}">
                      <a16:colId xmlns:a16="http://schemas.microsoft.com/office/drawing/2014/main" val="874494057"/>
                    </a:ext>
                  </a:extLst>
                </a:gridCol>
              </a:tblGrid>
              <a:tr h="411480">
                <a:tc>
                  <a:txBody>
                    <a:bodyPr/>
                    <a:lstStyle/>
                    <a:p>
                      <a:pPr algn="ctr"/>
                      <a:r>
                        <a:rPr lang="en-US" sz="1600" dirty="0"/>
                        <a:t>Application </a:t>
                      </a:r>
                      <a:endParaRPr lang="en-US" sz="1600" dirty="0">
                        <a:latin typeface="+mj-lt"/>
                      </a:endParaRPr>
                    </a:p>
                  </a:txBody>
                  <a:tcPr/>
                </a:tc>
                <a:tc>
                  <a:txBody>
                    <a:bodyPr/>
                    <a:lstStyle/>
                    <a:p>
                      <a:pPr algn="ctr"/>
                      <a:r>
                        <a:rPr lang="en-US" sz="1600" dirty="0"/>
                        <a:t>Cost</a:t>
                      </a:r>
                      <a:endParaRPr lang="en-US" sz="1600" dirty="0">
                        <a:latin typeface="+mj-lt"/>
                      </a:endParaRPr>
                    </a:p>
                  </a:txBody>
                  <a:tcPr/>
                </a:tc>
                <a:tc>
                  <a:txBody>
                    <a:bodyPr/>
                    <a:lstStyle/>
                    <a:p>
                      <a:pPr algn="ctr"/>
                      <a:r>
                        <a:rPr lang="en-US" sz="1600" dirty="0"/>
                        <a:t>Description</a:t>
                      </a:r>
                      <a:endParaRPr lang="en-US" sz="1600" dirty="0">
                        <a:latin typeface="+mj-lt"/>
                      </a:endParaRPr>
                    </a:p>
                  </a:txBody>
                  <a:tcPr/>
                </a:tc>
                <a:tc>
                  <a:txBody>
                    <a:bodyPr/>
                    <a:lstStyle/>
                    <a:p>
                      <a:pPr algn="ctr"/>
                      <a:r>
                        <a:rPr lang="en-US" sz="1600" dirty="0"/>
                        <a:t>Keyword</a:t>
                      </a:r>
                      <a:r>
                        <a:rPr lang="en-US" sz="1600" baseline="0" dirty="0"/>
                        <a:t>(s)</a:t>
                      </a:r>
                      <a:endParaRPr lang="en-US" sz="1600" dirty="0">
                        <a:latin typeface="+mj-lt"/>
                      </a:endParaRPr>
                    </a:p>
                  </a:txBody>
                  <a:tcPr/>
                </a:tc>
                <a:extLst>
                  <a:ext uri="{0D108BD9-81ED-4DB2-BD59-A6C34878D82A}">
                    <a16:rowId xmlns:a16="http://schemas.microsoft.com/office/drawing/2014/main" val="17170173"/>
                  </a:ext>
                </a:extLst>
              </a:tr>
              <a:tr h="746725">
                <a:tc>
                  <a:txBody>
                    <a:bodyPr/>
                    <a:lstStyle/>
                    <a:p>
                      <a:pPr marL="0" marR="0">
                        <a:lnSpc>
                          <a:spcPct val="107000"/>
                        </a:lnSpc>
                        <a:spcBef>
                          <a:spcPts val="0"/>
                        </a:spcBef>
                        <a:spcAft>
                          <a:spcPts val="0"/>
                        </a:spcAft>
                      </a:pPr>
                      <a:r>
                        <a:rPr lang="en-US" sz="1600" dirty="0">
                          <a:effectLst/>
                          <a:hlinkClick r:id="rId2"/>
                        </a:rPr>
                        <a:t>AHRQ ePSS</a:t>
                      </a:r>
                      <a:endParaRPr lang="en-US" sz="1600" dirty="0">
                        <a:effectLst/>
                        <a:latin typeface="+mj-lt"/>
                        <a:ea typeface="Calibri" panose="020F0502020204030204" pitchFamily="34" charset="0"/>
                        <a:cs typeface="Calibri" panose="020F0502020204030204" pitchFamily="34" charset="0"/>
                      </a:endParaRPr>
                    </a:p>
                  </a:txBody>
                  <a:tcPr marL="68580" marR="68580" marT="0" marB="0"/>
                </a:tc>
                <a:tc>
                  <a:txBody>
                    <a:bodyPr/>
                    <a:lstStyle/>
                    <a:p>
                      <a:pPr marL="0" marR="0" algn="ctr">
                        <a:lnSpc>
                          <a:spcPct val="107000"/>
                        </a:lnSpc>
                        <a:spcBef>
                          <a:spcPts val="0"/>
                        </a:spcBef>
                        <a:spcAft>
                          <a:spcPts val="0"/>
                        </a:spcAft>
                      </a:pPr>
                      <a:r>
                        <a:rPr lang="en-US" sz="1400" dirty="0">
                          <a:effectLst/>
                        </a:rPr>
                        <a:t>Free</a:t>
                      </a:r>
                      <a:endParaRPr lang="en-US" sz="1400" dirty="0">
                        <a:effectLst/>
                        <a:latin typeface="+mj-lt"/>
                        <a:ea typeface="Calibri" panose="020F0502020204030204" pitchFamily="34" charset="0"/>
                        <a:cs typeface="Calibri" panose="020F0502020204030204" pitchFamily="34" charset="0"/>
                      </a:endParaRPr>
                    </a:p>
                  </a:txBody>
                  <a:tcPr marL="68580" marR="68580" marT="0" marB="0"/>
                </a:tc>
                <a:tc>
                  <a:txBody>
                    <a:bodyPr/>
                    <a:lstStyle/>
                    <a:p>
                      <a:pPr marL="0" marR="0" lvl="0" indent="0" algn="l" defTabSz="914354" rtl="0" eaLnBrk="1" fontAlgn="auto" latinLnBrk="0" hangingPunct="1">
                        <a:lnSpc>
                          <a:spcPct val="107000"/>
                        </a:lnSpc>
                        <a:spcBef>
                          <a:spcPts val="0"/>
                        </a:spcBef>
                        <a:spcAft>
                          <a:spcPts val="0"/>
                        </a:spcAft>
                        <a:buClrTx/>
                        <a:buSzTx/>
                        <a:buFontTx/>
                        <a:buNone/>
                        <a:tabLst/>
                        <a:defRPr/>
                      </a:pPr>
                      <a:r>
                        <a:rPr lang="en-US" sz="1400" dirty="0">
                          <a:effectLst/>
                        </a:rPr>
                        <a:t>The Electronic Preventive Services Selector (</a:t>
                      </a:r>
                      <a:r>
                        <a:rPr lang="en-US" sz="1400" dirty="0" err="1">
                          <a:effectLst/>
                        </a:rPr>
                        <a:t>ePSS</a:t>
                      </a:r>
                      <a:r>
                        <a:rPr lang="en-US" sz="1400" dirty="0">
                          <a:effectLst/>
                        </a:rPr>
                        <a:t>) is a quick hands-on tool designed to help primary care clinicians identify the screening, counseling, and preventive medication services that are appropriate for their patients. (Provided by the Department of Health and Human Services.)</a:t>
                      </a:r>
                      <a:endParaRPr lang="en-US" sz="1400" dirty="0">
                        <a:effectLst/>
                        <a:latin typeface="+mj-lt"/>
                        <a:ea typeface="Calibri" panose="020F0502020204030204" pitchFamily="34" charset="0"/>
                        <a:cs typeface="Calibri" panose="020F0502020204030204" pitchFamily="34" charset="0"/>
                      </a:endParaRPr>
                    </a:p>
                  </a:txBody>
                  <a:tcPr marL="68580" marR="68580" marT="0" marB="0"/>
                </a:tc>
                <a:tc>
                  <a:txBody>
                    <a:bodyPr/>
                    <a:lstStyle/>
                    <a:p>
                      <a:r>
                        <a:rPr lang="en-US" sz="1400" dirty="0"/>
                        <a:t>Diagnosis,</a:t>
                      </a:r>
                      <a:r>
                        <a:rPr lang="en-US" sz="1400" baseline="0" dirty="0"/>
                        <a:t> Screening, </a:t>
                      </a:r>
                      <a:r>
                        <a:rPr lang="en-US" sz="1400" dirty="0"/>
                        <a:t>Drug Information</a:t>
                      </a:r>
                      <a:endParaRPr lang="en-US" sz="1400" dirty="0">
                        <a:latin typeface="+mj-lt"/>
                        <a:cs typeface="Calibri" panose="020F0502020204030204" pitchFamily="34" charset="0"/>
                      </a:endParaRPr>
                    </a:p>
                  </a:txBody>
                  <a:tcPr/>
                </a:tc>
                <a:extLst>
                  <a:ext uri="{0D108BD9-81ED-4DB2-BD59-A6C34878D82A}">
                    <a16:rowId xmlns:a16="http://schemas.microsoft.com/office/drawing/2014/main" val="3671608665"/>
                  </a:ext>
                </a:extLst>
              </a:tr>
              <a:tr h="560044">
                <a:tc>
                  <a:txBody>
                    <a:bodyPr/>
                    <a:lstStyle/>
                    <a:p>
                      <a:pPr marL="0" marR="0">
                        <a:lnSpc>
                          <a:spcPct val="107000"/>
                        </a:lnSpc>
                        <a:spcBef>
                          <a:spcPts val="0"/>
                        </a:spcBef>
                        <a:spcAft>
                          <a:spcPts val="0"/>
                        </a:spcAft>
                      </a:pPr>
                      <a:r>
                        <a:rPr lang="en-US" sz="1600" dirty="0">
                          <a:effectLst/>
                          <a:hlinkClick r:id="rId3"/>
                        </a:rPr>
                        <a:t>Calculate by QxMD</a:t>
                      </a:r>
                      <a:endParaRPr lang="en-US" sz="1600" dirty="0">
                        <a:effectLst/>
                      </a:endParaRPr>
                    </a:p>
                    <a:p>
                      <a:pPr marL="0" marR="0">
                        <a:lnSpc>
                          <a:spcPct val="107000"/>
                        </a:lnSpc>
                        <a:spcBef>
                          <a:spcPts val="0"/>
                        </a:spcBef>
                        <a:spcAft>
                          <a:spcPts val="0"/>
                        </a:spcAft>
                      </a:pPr>
                      <a:endParaRPr lang="en-US" sz="1600" dirty="0">
                        <a:effectLst/>
                        <a:latin typeface="+mj-lt"/>
                        <a:ea typeface="Calibri" panose="020F0502020204030204" pitchFamily="34" charset="0"/>
                        <a:cs typeface="Calibri" panose="020F0502020204030204" pitchFamily="34" charset="0"/>
                      </a:endParaRPr>
                    </a:p>
                  </a:txBody>
                  <a:tcPr marL="68580" marR="68580" marT="0" marB="0"/>
                </a:tc>
                <a:tc>
                  <a:txBody>
                    <a:bodyPr/>
                    <a:lstStyle/>
                    <a:p>
                      <a:pPr marL="0" marR="0" algn="ctr">
                        <a:lnSpc>
                          <a:spcPct val="107000"/>
                        </a:lnSpc>
                        <a:spcBef>
                          <a:spcPts val="0"/>
                        </a:spcBef>
                        <a:spcAft>
                          <a:spcPts val="0"/>
                        </a:spcAft>
                      </a:pPr>
                      <a:r>
                        <a:rPr lang="en-US" sz="1400" dirty="0">
                          <a:effectLst/>
                        </a:rPr>
                        <a:t>Free</a:t>
                      </a:r>
                      <a:endParaRPr lang="en-US" sz="1400" dirty="0">
                        <a:effectLst/>
                        <a:latin typeface="+mj-lt"/>
                        <a:ea typeface="Calibri" panose="020F0502020204030204" pitchFamily="34" charset="0"/>
                        <a:cs typeface="Calibri" panose="020F0502020204030204" pitchFamily="34" charset="0"/>
                      </a:endParaRPr>
                    </a:p>
                  </a:txBody>
                  <a:tcPr marL="68580" marR="68580" marT="0" marB="0"/>
                </a:tc>
                <a:tc>
                  <a:txBody>
                    <a:bodyPr/>
                    <a:lstStyle/>
                    <a:p>
                      <a:pPr marL="0" marR="0">
                        <a:lnSpc>
                          <a:spcPct val="107000"/>
                        </a:lnSpc>
                        <a:spcBef>
                          <a:spcPts val="0"/>
                        </a:spcBef>
                        <a:spcAft>
                          <a:spcPts val="0"/>
                        </a:spcAft>
                      </a:pPr>
                      <a:r>
                        <a:rPr lang="en-US" sz="1400" dirty="0">
                          <a:effectLst/>
                        </a:rPr>
                        <a:t>A clinical calculator and decision support tool. Focused on highlighting tools which are actually useful in clinical practice and serve to impact diagnosis, treatment or determining prognosis.</a:t>
                      </a:r>
                      <a:endParaRPr lang="en-US" sz="1400" dirty="0">
                        <a:effectLst/>
                        <a:latin typeface="+mj-lt"/>
                        <a:ea typeface="Calibri" panose="020F0502020204030204" pitchFamily="34" charset="0"/>
                        <a:cs typeface="Calibri" panose="020F0502020204030204" pitchFamily="34" charset="0"/>
                      </a:endParaRPr>
                    </a:p>
                  </a:txBody>
                  <a:tcPr marL="68580" marR="68580" marT="0" marB="0"/>
                </a:tc>
                <a:tc>
                  <a:txBody>
                    <a:bodyPr/>
                    <a:lstStyle/>
                    <a:p>
                      <a:r>
                        <a:rPr lang="en-US" sz="1400" dirty="0"/>
                        <a:t>Calculator,</a:t>
                      </a:r>
                      <a:r>
                        <a:rPr lang="en-US" sz="1400" baseline="0" dirty="0"/>
                        <a:t> Diagnosis</a:t>
                      </a:r>
                      <a:endParaRPr lang="en-US" sz="1400" dirty="0">
                        <a:latin typeface="+mj-lt"/>
                        <a:cs typeface="Calibri" panose="020F0502020204030204" pitchFamily="34" charset="0"/>
                      </a:endParaRPr>
                    </a:p>
                  </a:txBody>
                  <a:tcPr/>
                </a:tc>
                <a:extLst>
                  <a:ext uri="{0D108BD9-81ED-4DB2-BD59-A6C34878D82A}">
                    <a16:rowId xmlns:a16="http://schemas.microsoft.com/office/drawing/2014/main" val="2645629957"/>
                  </a:ext>
                </a:extLst>
              </a:tr>
              <a:tr h="406895">
                <a:tc>
                  <a:txBody>
                    <a:bodyPr/>
                    <a:lstStyle/>
                    <a:p>
                      <a:pPr marL="0" marR="0">
                        <a:lnSpc>
                          <a:spcPct val="107000"/>
                        </a:lnSpc>
                        <a:spcBef>
                          <a:spcPts val="0"/>
                        </a:spcBef>
                        <a:spcAft>
                          <a:spcPts val="0"/>
                        </a:spcAft>
                      </a:pPr>
                      <a:r>
                        <a:rPr lang="en-US" sz="1600" dirty="0">
                          <a:effectLst/>
                          <a:hlinkClick r:id="rId4"/>
                        </a:rPr>
                        <a:t>Canopy Medical Translator</a:t>
                      </a:r>
                      <a:endParaRPr lang="en-US" sz="1600" dirty="0">
                        <a:effectLst/>
                        <a:latin typeface="+mj-lt"/>
                        <a:ea typeface="Calibri" panose="020F0502020204030204" pitchFamily="34" charset="0"/>
                        <a:cs typeface="Calibri" panose="020F0502020204030204" pitchFamily="34" charset="0"/>
                      </a:endParaRPr>
                    </a:p>
                  </a:txBody>
                  <a:tcPr marL="68580" marR="68580" marT="0" marB="0"/>
                </a:tc>
                <a:tc>
                  <a:txBody>
                    <a:bodyPr/>
                    <a:lstStyle/>
                    <a:p>
                      <a:pPr marL="0" marR="0" algn="ctr">
                        <a:lnSpc>
                          <a:spcPct val="107000"/>
                        </a:lnSpc>
                        <a:spcBef>
                          <a:spcPts val="0"/>
                        </a:spcBef>
                        <a:spcAft>
                          <a:spcPts val="0"/>
                        </a:spcAft>
                      </a:pPr>
                      <a:r>
                        <a:rPr lang="en-US" sz="1400" dirty="0">
                          <a:effectLst/>
                        </a:rPr>
                        <a:t>Free</a:t>
                      </a:r>
                      <a:endParaRPr lang="en-US" sz="1400" dirty="0">
                        <a:effectLst/>
                        <a:latin typeface="+mj-lt"/>
                        <a:ea typeface="Calibri" panose="020F0502020204030204" pitchFamily="34" charset="0"/>
                        <a:cs typeface="Calibri" panose="020F0502020204030204" pitchFamily="34" charset="0"/>
                      </a:endParaRPr>
                    </a:p>
                  </a:txBody>
                  <a:tcPr marL="68580" marR="68580" marT="0" marB="0"/>
                </a:tc>
                <a:tc>
                  <a:txBody>
                    <a:bodyPr/>
                    <a:lstStyle/>
                    <a:p>
                      <a:pPr marL="0" marR="0">
                        <a:lnSpc>
                          <a:spcPct val="107000"/>
                        </a:lnSpc>
                        <a:spcBef>
                          <a:spcPts val="0"/>
                        </a:spcBef>
                        <a:spcAft>
                          <a:spcPts val="0"/>
                        </a:spcAft>
                      </a:pPr>
                      <a:r>
                        <a:rPr lang="en-US" sz="1400" dirty="0">
                          <a:effectLst/>
                        </a:rPr>
                        <a:t>Look up translations for questions and statements in 15 different languages for every aspect of a physical exam. Read aloud included for most languages.</a:t>
                      </a:r>
                      <a:endParaRPr lang="en-US" sz="1400" dirty="0">
                        <a:effectLst/>
                        <a:latin typeface="+mj-lt"/>
                        <a:ea typeface="Calibri" panose="020F0502020204030204" pitchFamily="34" charset="0"/>
                        <a:cs typeface="Calibri" panose="020F0502020204030204" pitchFamily="34" charset="0"/>
                      </a:endParaRPr>
                    </a:p>
                  </a:txBody>
                  <a:tcPr marL="68580" marR="68580" marT="0" marB="0"/>
                </a:tc>
                <a:tc>
                  <a:txBody>
                    <a:bodyPr/>
                    <a:lstStyle/>
                    <a:p>
                      <a:r>
                        <a:rPr lang="en-US" sz="1400" dirty="0"/>
                        <a:t>Translator</a:t>
                      </a:r>
                      <a:endParaRPr lang="en-US" sz="1400" dirty="0">
                        <a:latin typeface="+mj-lt"/>
                        <a:cs typeface="Calibri" panose="020F0502020204030204" pitchFamily="34" charset="0"/>
                      </a:endParaRPr>
                    </a:p>
                  </a:txBody>
                  <a:tcPr/>
                </a:tc>
                <a:extLst>
                  <a:ext uri="{0D108BD9-81ED-4DB2-BD59-A6C34878D82A}">
                    <a16:rowId xmlns:a16="http://schemas.microsoft.com/office/drawing/2014/main" val="944045219"/>
                  </a:ext>
                </a:extLst>
              </a:tr>
              <a:tr h="373363">
                <a:tc>
                  <a:txBody>
                    <a:bodyPr/>
                    <a:lstStyle/>
                    <a:p>
                      <a:pPr marL="0" marR="0">
                        <a:lnSpc>
                          <a:spcPct val="107000"/>
                        </a:lnSpc>
                        <a:spcBef>
                          <a:spcPts val="0"/>
                        </a:spcBef>
                        <a:spcAft>
                          <a:spcPts val="0"/>
                        </a:spcAft>
                      </a:pPr>
                      <a:r>
                        <a:rPr lang="en-US" sz="1600" dirty="0">
                          <a:effectLst/>
                          <a:hlinkClick r:id="rId5"/>
                        </a:rPr>
                        <a:t>MDCalc</a:t>
                      </a:r>
                      <a:endParaRPr lang="en-US" sz="1600" dirty="0">
                        <a:effectLst/>
                        <a:latin typeface="+mj-lt"/>
                        <a:ea typeface="Calibri" panose="020F0502020204030204" pitchFamily="34" charset="0"/>
                        <a:cs typeface="Calibri" panose="020F0502020204030204" pitchFamily="34" charset="0"/>
                      </a:endParaRPr>
                    </a:p>
                  </a:txBody>
                  <a:tcPr marL="68580" marR="68580" marT="0" marB="0"/>
                </a:tc>
                <a:tc>
                  <a:txBody>
                    <a:bodyPr/>
                    <a:lstStyle/>
                    <a:p>
                      <a:pPr marL="0" marR="0" algn="ctr">
                        <a:lnSpc>
                          <a:spcPct val="107000"/>
                        </a:lnSpc>
                        <a:spcBef>
                          <a:spcPts val="0"/>
                        </a:spcBef>
                        <a:spcAft>
                          <a:spcPts val="0"/>
                        </a:spcAft>
                      </a:pPr>
                      <a:r>
                        <a:rPr lang="en-US" sz="1400" dirty="0">
                          <a:effectLst/>
                        </a:rPr>
                        <a:t>Free</a:t>
                      </a:r>
                      <a:endParaRPr lang="en-US" sz="1400" dirty="0">
                        <a:effectLst/>
                        <a:latin typeface="+mj-lt"/>
                        <a:ea typeface="Calibri" panose="020F0502020204030204" pitchFamily="34" charset="0"/>
                        <a:cs typeface="Calibri" panose="020F0502020204030204" pitchFamily="34" charset="0"/>
                      </a:endParaRPr>
                    </a:p>
                  </a:txBody>
                  <a:tcPr marL="68580" marR="68580" marT="0" marB="0"/>
                </a:tc>
                <a:tc>
                  <a:txBody>
                    <a:bodyPr/>
                    <a:lstStyle/>
                    <a:p>
                      <a:pPr marL="0" marR="0">
                        <a:lnSpc>
                          <a:spcPct val="107000"/>
                        </a:lnSpc>
                        <a:spcBef>
                          <a:spcPts val="0"/>
                        </a:spcBef>
                        <a:spcAft>
                          <a:spcPts val="0"/>
                        </a:spcAft>
                      </a:pPr>
                      <a:r>
                        <a:rPr lang="en-US" sz="1400" dirty="0">
                          <a:effectLst/>
                        </a:rPr>
                        <a:t>Scores of calculators with really outstanding discussion, annotation, and reference to evidence.</a:t>
                      </a:r>
                      <a:endParaRPr lang="en-US" sz="1400" dirty="0">
                        <a:effectLst/>
                        <a:latin typeface="+mj-lt"/>
                        <a:ea typeface="Calibri" panose="020F0502020204030204" pitchFamily="34" charset="0"/>
                        <a:cs typeface="Calibri" panose="020F0502020204030204" pitchFamily="34" charset="0"/>
                      </a:endParaRPr>
                    </a:p>
                  </a:txBody>
                  <a:tcPr marL="68580" marR="68580" marT="0" marB="0"/>
                </a:tc>
                <a:tc>
                  <a:txBody>
                    <a:bodyPr/>
                    <a:lstStyle/>
                    <a:p>
                      <a:r>
                        <a:rPr lang="en-US" sz="1400" dirty="0"/>
                        <a:t>Calculator </a:t>
                      </a:r>
                    </a:p>
                  </a:txBody>
                  <a:tcPr/>
                </a:tc>
                <a:extLst>
                  <a:ext uri="{0D108BD9-81ED-4DB2-BD59-A6C34878D82A}">
                    <a16:rowId xmlns:a16="http://schemas.microsoft.com/office/drawing/2014/main" val="879895095"/>
                  </a:ext>
                </a:extLst>
              </a:tr>
              <a:tr h="481853">
                <a:tc>
                  <a:txBody>
                    <a:bodyPr/>
                    <a:lstStyle/>
                    <a:p>
                      <a:pPr marL="0" marR="0">
                        <a:lnSpc>
                          <a:spcPct val="107000"/>
                        </a:lnSpc>
                        <a:spcBef>
                          <a:spcPts val="0"/>
                        </a:spcBef>
                        <a:spcAft>
                          <a:spcPts val="0"/>
                        </a:spcAft>
                      </a:pPr>
                      <a:r>
                        <a:rPr lang="en-US" sz="1600" dirty="0">
                          <a:effectLst/>
                          <a:hlinkClick r:id="rId6"/>
                        </a:rPr>
                        <a:t>QuickEM</a:t>
                      </a:r>
                      <a:endParaRPr lang="en-US" sz="1600" dirty="0">
                        <a:effectLst/>
                        <a:latin typeface="+mj-lt"/>
                        <a:ea typeface="Calibri" panose="020F0502020204030204" pitchFamily="34" charset="0"/>
                        <a:cs typeface="Calibri" panose="020F0502020204030204" pitchFamily="34" charset="0"/>
                      </a:endParaRPr>
                    </a:p>
                  </a:txBody>
                  <a:tcPr marL="68580" marR="68580" marT="0" marB="0"/>
                </a:tc>
                <a:tc>
                  <a:txBody>
                    <a:bodyPr/>
                    <a:lstStyle/>
                    <a:p>
                      <a:pPr marL="0" marR="0" algn="ctr">
                        <a:lnSpc>
                          <a:spcPct val="107000"/>
                        </a:lnSpc>
                        <a:spcBef>
                          <a:spcPts val="0"/>
                        </a:spcBef>
                        <a:spcAft>
                          <a:spcPts val="0"/>
                        </a:spcAft>
                      </a:pPr>
                      <a:r>
                        <a:rPr lang="en-US" sz="1400" dirty="0">
                          <a:effectLst/>
                        </a:rPr>
                        <a:t>$4.99</a:t>
                      </a:r>
                      <a:endParaRPr lang="en-US" sz="1400" dirty="0">
                        <a:effectLst/>
                        <a:latin typeface="+mj-lt"/>
                        <a:ea typeface="Calibri" panose="020F0502020204030204" pitchFamily="34" charset="0"/>
                        <a:cs typeface="Calibri" panose="020F0502020204030204" pitchFamily="34" charset="0"/>
                      </a:endParaRPr>
                    </a:p>
                  </a:txBody>
                  <a:tcPr marL="68580" marR="68580" marT="0" marB="0"/>
                </a:tc>
                <a:tc>
                  <a:txBody>
                    <a:bodyPr/>
                    <a:lstStyle/>
                    <a:p>
                      <a:pPr marL="0" marR="0">
                        <a:lnSpc>
                          <a:spcPct val="107000"/>
                        </a:lnSpc>
                        <a:spcBef>
                          <a:spcPts val="0"/>
                        </a:spcBef>
                        <a:spcAft>
                          <a:spcPts val="0"/>
                        </a:spcAft>
                      </a:pPr>
                      <a:r>
                        <a:rPr lang="en-US" sz="1400" dirty="0">
                          <a:effectLst/>
                        </a:rPr>
                        <a:t> Rapid bedside reference designed by an emergency physician for medical students, interns, residents, and attendings who are working in the emergency department. </a:t>
                      </a:r>
                      <a:endParaRPr lang="en-US" sz="1400" dirty="0">
                        <a:effectLst/>
                        <a:latin typeface="+mj-lt"/>
                        <a:ea typeface="Calibri" panose="020F0502020204030204" pitchFamily="34" charset="0"/>
                        <a:cs typeface="Calibri" panose="020F0502020204030204" pitchFamily="34" charset="0"/>
                      </a:endParaRPr>
                    </a:p>
                  </a:txBody>
                  <a:tcPr marL="68580" marR="68580" marT="0" marB="0"/>
                </a:tc>
                <a:tc>
                  <a:txBody>
                    <a:bodyPr/>
                    <a:lstStyle/>
                    <a:p>
                      <a:pPr marL="0" marR="0" lvl="0" indent="0" algn="l" defTabSz="914354" rtl="0" eaLnBrk="1" fontAlgn="auto" latinLnBrk="0" hangingPunct="1">
                        <a:lnSpc>
                          <a:spcPct val="100000"/>
                        </a:lnSpc>
                        <a:spcBef>
                          <a:spcPts val="0"/>
                        </a:spcBef>
                        <a:spcAft>
                          <a:spcPts val="0"/>
                        </a:spcAft>
                        <a:buClrTx/>
                        <a:buSzTx/>
                        <a:buFontTx/>
                        <a:buNone/>
                        <a:tabLst/>
                        <a:defRPr/>
                      </a:pPr>
                      <a:r>
                        <a:rPr lang="en-US" sz="1400" dirty="0"/>
                        <a:t>Bedside, EM,</a:t>
                      </a:r>
                      <a:r>
                        <a:rPr lang="en-US" sz="1400" baseline="0" dirty="0"/>
                        <a:t> Decision Tools</a:t>
                      </a:r>
                      <a:endParaRPr lang="en-US" sz="1400" dirty="0">
                        <a:latin typeface="+mj-lt"/>
                        <a:cs typeface="Calibri" panose="020F0502020204030204" pitchFamily="34" charset="0"/>
                      </a:endParaRPr>
                    </a:p>
                  </a:txBody>
                  <a:tcPr/>
                </a:tc>
                <a:extLst>
                  <a:ext uri="{0D108BD9-81ED-4DB2-BD59-A6C34878D82A}">
                    <a16:rowId xmlns:a16="http://schemas.microsoft.com/office/drawing/2014/main" val="2758765602"/>
                  </a:ext>
                </a:extLst>
              </a:tr>
              <a:tr h="481853">
                <a:tc>
                  <a:txBody>
                    <a:bodyPr/>
                    <a:lstStyle/>
                    <a:p>
                      <a:pPr marL="0" marR="0">
                        <a:lnSpc>
                          <a:spcPct val="107000"/>
                        </a:lnSpc>
                        <a:spcBef>
                          <a:spcPts val="0"/>
                        </a:spcBef>
                        <a:spcAft>
                          <a:spcPts val="0"/>
                        </a:spcAft>
                      </a:pPr>
                      <a:r>
                        <a:rPr lang="en-US" sz="1600" dirty="0">
                          <a:effectLst/>
                          <a:hlinkClick r:id="rId7"/>
                        </a:rPr>
                        <a:t>Red Cross First Aid App</a:t>
                      </a:r>
                      <a:endParaRPr lang="en-US" sz="1600" dirty="0">
                        <a:effectLst/>
                        <a:latin typeface="+mj-lt"/>
                        <a:ea typeface="Calibri" panose="020F0502020204030204" pitchFamily="34" charset="0"/>
                        <a:cs typeface="Calibri" panose="020F0502020204030204" pitchFamily="34" charset="0"/>
                      </a:endParaRPr>
                    </a:p>
                  </a:txBody>
                  <a:tcPr marL="68580" marR="68580" marT="0" marB="0"/>
                </a:tc>
                <a:tc>
                  <a:txBody>
                    <a:bodyPr/>
                    <a:lstStyle/>
                    <a:p>
                      <a:pPr marL="0" marR="0" algn="ctr">
                        <a:lnSpc>
                          <a:spcPct val="107000"/>
                        </a:lnSpc>
                        <a:spcBef>
                          <a:spcPts val="0"/>
                        </a:spcBef>
                        <a:spcAft>
                          <a:spcPts val="0"/>
                        </a:spcAft>
                      </a:pPr>
                      <a:r>
                        <a:rPr lang="en-US" sz="1400" dirty="0">
                          <a:effectLst/>
                        </a:rPr>
                        <a:t>Free</a:t>
                      </a:r>
                      <a:endParaRPr lang="en-US" sz="1400" dirty="0">
                        <a:effectLst/>
                        <a:latin typeface="+mj-lt"/>
                        <a:ea typeface="Calibri" panose="020F0502020204030204" pitchFamily="34" charset="0"/>
                        <a:cs typeface="Calibri" panose="020F0502020204030204" pitchFamily="34" charset="0"/>
                      </a:endParaRPr>
                    </a:p>
                  </a:txBody>
                  <a:tcPr marL="68580" marR="68580" marT="0" marB="0"/>
                </a:tc>
                <a:tc>
                  <a:txBody>
                    <a:bodyPr/>
                    <a:lstStyle/>
                    <a:p>
                      <a:pPr marL="0" marR="0">
                        <a:lnSpc>
                          <a:spcPct val="107000"/>
                        </a:lnSpc>
                        <a:spcBef>
                          <a:spcPts val="0"/>
                        </a:spcBef>
                        <a:spcAft>
                          <a:spcPts val="0"/>
                        </a:spcAft>
                      </a:pPr>
                      <a:r>
                        <a:rPr lang="en-US" sz="1400" dirty="0">
                          <a:effectLst/>
                        </a:rPr>
                        <a:t>Instant access to the information you need to know to handle the most common first aid emergencies. Includes videos, interactive quizzes and simple step-by-step advice.</a:t>
                      </a:r>
                      <a:endParaRPr lang="en-US" sz="1400" dirty="0">
                        <a:effectLst/>
                        <a:latin typeface="+mj-lt"/>
                        <a:ea typeface="Calibri" panose="020F0502020204030204" pitchFamily="34" charset="0"/>
                        <a:cs typeface="Calibri" panose="020F0502020204030204" pitchFamily="34" charset="0"/>
                      </a:endParaRPr>
                    </a:p>
                  </a:txBody>
                  <a:tcPr marL="68580" marR="68580" marT="0" marB="0"/>
                </a:tc>
                <a:tc>
                  <a:txBody>
                    <a:bodyPr/>
                    <a:lstStyle/>
                    <a:p>
                      <a:r>
                        <a:rPr lang="en-US" sz="1400" dirty="0"/>
                        <a:t>First Aid</a:t>
                      </a:r>
                      <a:endParaRPr lang="en-US" sz="1400" dirty="0">
                        <a:latin typeface="+mj-lt"/>
                        <a:cs typeface="Calibri" panose="020F0502020204030204" pitchFamily="34" charset="0"/>
                      </a:endParaRPr>
                    </a:p>
                  </a:txBody>
                  <a:tcPr marL="68580" marR="68580" marT="0" marB="0"/>
                </a:tc>
                <a:extLst>
                  <a:ext uri="{0D108BD9-81ED-4DB2-BD59-A6C34878D82A}">
                    <a16:rowId xmlns:a16="http://schemas.microsoft.com/office/drawing/2014/main" val="4033291046"/>
                  </a:ext>
                </a:extLst>
              </a:tr>
              <a:tr h="481853">
                <a:tc>
                  <a:txBody>
                    <a:bodyPr/>
                    <a:lstStyle/>
                    <a:p>
                      <a:pPr marL="0" marR="0">
                        <a:lnSpc>
                          <a:spcPct val="107000"/>
                        </a:lnSpc>
                        <a:spcBef>
                          <a:spcPts val="0"/>
                        </a:spcBef>
                        <a:spcAft>
                          <a:spcPts val="0"/>
                        </a:spcAft>
                      </a:pPr>
                      <a:r>
                        <a:rPr lang="en-US" sz="1600" b="0" dirty="0">
                          <a:effectLst/>
                          <a:latin typeface="Calibri"/>
                          <a:ea typeface="Calibri"/>
                          <a:cs typeface="Calibri"/>
                          <a:hlinkClick r:id="rId8"/>
                        </a:rPr>
                        <a:t>Mango Languages</a:t>
                      </a:r>
                      <a:endParaRPr lang="en-US" sz="1600" b="0">
                        <a:effectLst/>
                        <a:latin typeface="Calibri"/>
                        <a:ea typeface="Calibri"/>
                        <a:cs typeface="Calibri"/>
                      </a:endParaRPr>
                    </a:p>
                  </a:txBody>
                  <a:tcPr marL="68580" marR="68580" marT="0" marB="0"/>
                </a:tc>
                <a:tc>
                  <a:txBody>
                    <a:bodyPr/>
                    <a:lstStyle/>
                    <a:p>
                      <a:pPr marL="0" marR="0" algn="ctr">
                        <a:lnSpc>
                          <a:spcPct val="107000"/>
                        </a:lnSpc>
                        <a:spcBef>
                          <a:spcPts val="0"/>
                        </a:spcBef>
                        <a:spcAft>
                          <a:spcPts val="0"/>
                        </a:spcAft>
                      </a:pPr>
                      <a:r>
                        <a:rPr lang="en-US" sz="1400" dirty="0">
                          <a:effectLst/>
                          <a:latin typeface="Calibri"/>
                          <a:ea typeface="Calibri"/>
                          <a:cs typeface="Calibri"/>
                        </a:rPr>
                        <a:t>Library Resource</a:t>
                      </a:r>
                    </a:p>
                  </a:txBody>
                  <a:tcPr marL="68580" marR="68580" marT="0" marB="0"/>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1400" kern="1200" dirty="0">
                          <a:solidFill>
                            <a:schemeClr val="dk1"/>
                          </a:solidFill>
                          <a:effectLst/>
                          <a:latin typeface="+mn-lt"/>
                          <a:ea typeface="Calibri" panose="020F0502020204030204" pitchFamily="34" charset="0"/>
                          <a:cs typeface="Times New Roman" panose="02020603050405020304" pitchFamily="18" charset="0"/>
                        </a:rPr>
                        <a:t>An online self-paced language learning system covering over 40 languages and including 16 ESL classes taught in the native language. Download the app to get your first language in any language for free. Link your profile to FAU Libraries to gain full access to Mango content.</a:t>
                      </a:r>
                    </a:p>
                  </a:txBody>
                  <a:tcPr marL="68580" marR="68580" marT="0" marB="0"/>
                </a:tc>
                <a:tc>
                  <a:txBody>
                    <a:bodyPr/>
                    <a:lstStyle/>
                    <a:p>
                      <a:r>
                        <a:rPr lang="en-US" sz="1400" dirty="0">
                          <a:latin typeface="+mj-lt"/>
                          <a:cs typeface="Calibri" panose="020F0502020204030204" pitchFamily="34" charset="0"/>
                        </a:rPr>
                        <a:t>Language Learning</a:t>
                      </a:r>
                    </a:p>
                  </a:txBody>
                  <a:tcPr marL="68580" marR="68580" marT="0" marB="0"/>
                </a:tc>
                <a:extLst>
                  <a:ext uri="{0D108BD9-81ED-4DB2-BD59-A6C34878D82A}">
                    <a16:rowId xmlns:a16="http://schemas.microsoft.com/office/drawing/2014/main" val="545089693"/>
                  </a:ext>
                </a:extLst>
              </a:tr>
            </a:tbl>
          </a:graphicData>
        </a:graphic>
      </p:graphicFrame>
    </p:spTree>
    <p:extLst>
      <p:ext uri="{BB962C8B-B14F-4D97-AF65-F5344CB8AC3E}">
        <p14:creationId xmlns:p14="http://schemas.microsoft.com/office/powerpoint/2010/main" val="41625280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Point of Care- Drug Information</a:t>
            </a:r>
            <a:endParaRPr lang="en-US" dirty="0"/>
          </a:p>
        </p:txBody>
      </p:sp>
      <p:graphicFrame>
        <p:nvGraphicFramePr>
          <p:cNvPr id="4" name="Content Placeholder 3"/>
          <p:cNvGraphicFramePr>
            <a:graphicFrameLocks/>
          </p:cNvGraphicFramePr>
          <p:nvPr>
            <p:extLst>
              <p:ext uri="{D42A27DB-BD31-4B8C-83A1-F6EECF244321}">
                <p14:modId xmlns:p14="http://schemas.microsoft.com/office/powerpoint/2010/main" val="1377119187"/>
              </p:ext>
            </p:extLst>
          </p:nvPr>
        </p:nvGraphicFramePr>
        <p:xfrm>
          <a:off x="266700" y="1435847"/>
          <a:ext cx="11658600" cy="4250722"/>
        </p:xfrm>
        <a:graphic>
          <a:graphicData uri="http://schemas.openxmlformats.org/drawingml/2006/table">
            <a:tbl>
              <a:tblPr firstRow="1" bandRow="1">
                <a:tableStyleId>{073A0DAA-6AF3-43AB-8588-CEC1D06C72B9}</a:tableStyleId>
              </a:tblPr>
              <a:tblGrid>
                <a:gridCol w="1937449">
                  <a:extLst>
                    <a:ext uri="{9D8B030D-6E8A-4147-A177-3AD203B41FA5}">
                      <a16:colId xmlns:a16="http://schemas.microsoft.com/office/drawing/2014/main" val="2249128916"/>
                    </a:ext>
                  </a:extLst>
                </a:gridCol>
                <a:gridCol w="987998">
                  <a:extLst>
                    <a:ext uri="{9D8B030D-6E8A-4147-A177-3AD203B41FA5}">
                      <a16:colId xmlns:a16="http://schemas.microsoft.com/office/drawing/2014/main" val="1286266293"/>
                    </a:ext>
                  </a:extLst>
                </a:gridCol>
                <a:gridCol w="6531910">
                  <a:extLst>
                    <a:ext uri="{9D8B030D-6E8A-4147-A177-3AD203B41FA5}">
                      <a16:colId xmlns:a16="http://schemas.microsoft.com/office/drawing/2014/main" val="3325704094"/>
                    </a:ext>
                  </a:extLst>
                </a:gridCol>
                <a:gridCol w="2201243">
                  <a:extLst>
                    <a:ext uri="{9D8B030D-6E8A-4147-A177-3AD203B41FA5}">
                      <a16:colId xmlns:a16="http://schemas.microsoft.com/office/drawing/2014/main" val="874494057"/>
                    </a:ext>
                  </a:extLst>
                </a:gridCol>
              </a:tblGrid>
              <a:tr h="411480">
                <a:tc>
                  <a:txBody>
                    <a:bodyPr/>
                    <a:lstStyle/>
                    <a:p>
                      <a:pPr algn="ctr"/>
                      <a:r>
                        <a:rPr lang="en-US" sz="1600" dirty="0"/>
                        <a:t>Application </a:t>
                      </a:r>
                    </a:p>
                  </a:txBody>
                  <a:tcPr/>
                </a:tc>
                <a:tc>
                  <a:txBody>
                    <a:bodyPr/>
                    <a:lstStyle/>
                    <a:p>
                      <a:pPr algn="ctr"/>
                      <a:r>
                        <a:rPr lang="en-US" sz="1600" dirty="0"/>
                        <a:t>Cost</a:t>
                      </a:r>
                    </a:p>
                  </a:txBody>
                  <a:tcPr/>
                </a:tc>
                <a:tc>
                  <a:txBody>
                    <a:bodyPr/>
                    <a:lstStyle/>
                    <a:p>
                      <a:pPr algn="ctr"/>
                      <a:r>
                        <a:rPr lang="en-US" sz="1600" dirty="0"/>
                        <a:t>Description</a:t>
                      </a:r>
                    </a:p>
                  </a:txBody>
                  <a:tcPr/>
                </a:tc>
                <a:tc>
                  <a:txBody>
                    <a:bodyPr/>
                    <a:lstStyle/>
                    <a:p>
                      <a:pPr algn="ctr"/>
                      <a:r>
                        <a:rPr lang="en-US" sz="1600" dirty="0"/>
                        <a:t>Keyword</a:t>
                      </a:r>
                      <a:r>
                        <a:rPr lang="en-US" sz="1600" baseline="0" dirty="0"/>
                        <a:t>(s)</a:t>
                      </a:r>
                      <a:endParaRPr lang="en-US" sz="1600" dirty="0"/>
                    </a:p>
                  </a:txBody>
                  <a:tcPr/>
                </a:tc>
                <a:extLst>
                  <a:ext uri="{0D108BD9-81ED-4DB2-BD59-A6C34878D82A}">
                    <a16:rowId xmlns:a16="http://schemas.microsoft.com/office/drawing/2014/main" val="17170173"/>
                  </a:ext>
                </a:extLst>
              </a:tr>
              <a:tr h="790986">
                <a:tc>
                  <a:txBody>
                    <a:bodyPr/>
                    <a:lstStyle/>
                    <a:p>
                      <a:pPr marL="0" marR="0">
                        <a:lnSpc>
                          <a:spcPct val="106000"/>
                        </a:lnSpc>
                        <a:spcBef>
                          <a:spcPts val="0"/>
                        </a:spcBef>
                        <a:spcAft>
                          <a:spcPts val="0"/>
                        </a:spcAft>
                      </a:pPr>
                      <a:r>
                        <a:rPr lang="en-US" sz="1600" u="sng" kern="1200" dirty="0">
                          <a:effectLst/>
                          <a:hlinkClick r:id="rId2"/>
                        </a:rPr>
                        <a:t>ACEP Toxicology Section Antidote App</a:t>
                      </a:r>
                      <a:endParaRPr lang="en-US" sz="1600" dirty="0">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6000"/>
                        </a:lnSpc>
                        <a:spcBef>
                          <a:spcPts val="0"/>
                        </a:spcBef>
                        <a:spcAft>
                          <a:spcPts val="0"/>
                        </a:spcAft>
                      </a:pPr>
                      <a:r>
                        <a:rPr lang="en-US" sz="1400" kern="1200">
                          <a:effectLst/>
                        </a:rPr>
                        <a:t> Free</a:t>
                      </a:r>
                      <a:endParaRPr lang="en-US" sz="1400">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6000"/>
                        </a:lnSpc>
                        <a:spcBef>
                          <a:spcPts val="0"/>
                        </a:spcBef>
                        <a:spcAft>
                          <a:spcPts val="0"/>
                        </a:spcAft>
                      </a:pPr>
                      <a:r>
                        <a:rPr lang="en-US" sz="1400" kern="1200" dirty="0">
                          <a:effectLst/>
                        </a:rPr>
                        <a:t> The Antidote app is a resource for emergency care providers to have easy access to dosing regimens for a variety of medications and antidotes used for common poisonings encountered in emergency medicine.</a:t>
                      </a:r>
                      <a:endParaRPr lang="en-US" sz="1400" dirty="0">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0"/>
                        </a:spcAft>
                      </a:pPr>
                      <a:r>
                        <a:rPr lang="en-US" sz="1400" kern="1200">
                          <a:effectLst/>
                        </a:rPr>
                        <a:t>Poisoning antidotes</a:t>
                      </a:r>
                      <a:endParaRPr lang="en-US" sz="1400">
                        <a:effectLst/>
                        <a:latin typeface="+mj-lt"/>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3964061792"/>
                  </a:ext>
                </a:extLst>
              </a:tr>
              <a:tr h="370840">
                <a:tc>
                  <a:txBody>
                    <a:bodyPr/>
                    <a:lstStyle/>
                    <a:p>
                      <a:pPr marL="0" marR="0">
                        <a:lnSpc>
                          <a:spcPct val="107000"/>
                        </a:lnSpc>
                        <a:spcBef>
                          <a:spcPts val="0"/>
                        </a:spcBef>
                        <a:spcAft>
                          <a:spcPts val="0"/>
                        </a:spcAft>
                      </a:pPr>
                      <a:r>
                        <a:rPr lang="en-US" sz="1600" dirty="0" err="1">
                          <a:effectLst/>
                          <a:hlinkClick r:id="rId3"/>
                        </a:rPr>
                        <a:t>Anticoag</a:t>
                      </a:r>
                      <a:r>
                        <a:rPr lang="en-US" sz="1600" baseline="0" dirty="0">
                          <a:effectLst/>
                          <a:hlinkClick r:id="rId3"/>
                        </a:rPr>
                        <a:t> </a:t>
                      </a:r>
                      <a:r>
                        <a:rPr lang="en-US" sz="1600" dirty="0">
                          <a:effectLst/>
                          <a:hlinkClick r:id="rId3"/>
                        </a:rPr>
                        <a:t>Evaluator </a:t>
                      </a:r>
                      <a:endParaRPr lang="en-US" sz="1600" dirty="0">
                        <a:effectLst/>
                        <a:latin typeface="+mj-lt"/>
                        <a:ea typeface="Calibri" panose="020F0502020204030204" pitchFamily="34" charset="0"/>
                        <a:cs typeface="Calibri" panose="020F0502020204030204" pitchFamily="34" charset="0"/>
                      </a:endParaRPr>
                    </a:p>
                  </a:txBody>
                  <a:tcPr marL="68580" marR="68580" marT="0" marB="0"/>
                </a:tc>
                <a:tc>
                  <a:txBody>
                    <a:bodyPr/>
                    <a:lstStyle/>
                    <a:p>
                      <a:pPr marL="0" marR="0" algn="ctr">
                        <a:lnSpc>
                          <a:spcPct val="107000"/>
                        </a:lnSpc>
                        <a:spcBef>
                          <a:spcPts val="0"/>
                        </a:spcBef>
                        <a:spcAft>
                          <a:spcPts val="0"/>
                        </a:spcAft>
                      </a:pPr>
                      <a:r>
                        <a:rPr lang="en-US" sz="1400" dirty="0">
                          <a:effectLst/>
                        </a:rPr>
                        <a:t>Free</a:t>
                      </a:r>
                      <a:endParaRPr lang="en-US" sz="1400" dirty="0">
                        <a:effectLst/>
                        <a:latin typeface="+mj-lt"/>
                        <a:ea typeface="Calibri" panose="020F0502020204030204" pitchFamily="34" charset="0"/>
                        <a:cs typeface="Calibri" panose="020F0502020204030204" pitchFamily="34" charset="0"/>
                      </a:endParaRPr>
                    </a:p>
                  </a:txBody>
                  <a:tcPr marL="68580" marR="68580" marT="0" marB="0"/>
                </a:tc>
                <a:tc>
                  <a:txBody>
                    <a:bodyPr/>
                    <a:lstStyle/>
                    <a:p>
                      <a:pPr marL="0" marR="0">
                        <a:lnSpc>
                          <a:spcPct val="107000"/>
                        </a:lnSpc>
                        <a:spcBef>
                          <a:spcPts val="0"/>
                        </a:spcBef>
                        <a:spcAft>
                          <a:spcPts val="0"/>
                        </a:spcAft>
                      </a:pPr>
                      <a:r>
                        <a:rPr lang="en-US" sz="1400" dirty="0">
                          <a:effectLst/>
                        </a:rPr>
                        <a:t>Calculate and weigh a patient’s risk for stroke and risk for bleed to help decide on the use of oral anticoagulants.</a:t>
                      </a:r>
                    </a:p>
                  </a:txBody>
                  <a:tcPr marL="68580" marR="68580" marT="0" marB="0"/>
                </a:tc>
                <a:tc>
                  <a:txBody>
                    <a:bodyPr/>
                    <a:lstStyle/>
                    <a:p>
                      <a:pPr marL="0" marR="0">
                        <a:lnSpc>
                          <a:spcPct val="107000"/>
                        </a:lnSpc>
                        <a:spcBef>
                          <a:spcPts val="0"/>
                        </a:spcBef>
                        <a:spcAft>
                          <a:spcPts val="0"/>
                        </a:spcAft>
                      </a:pPr>
                      <a:r>
                        <a:rPr lang="en-US" sz="1400" dirty="0">
                          <a:effectLst/>
                        </a:rPr>
                        <a:t>Antithrombotic therapy</a:t>
                      </a:r>
                    </a:p>
                    <a:p>
                      <a:pPr marL="0" marR="0">
                        <a:lnSpc>
                          <a:spcPct val="107000"/>
                        </a:lnSpc>
                        <a:spcBef>
                          <a:spcPts val="0"/>
                        </a:spcBef>
                        <a:spcAft>
                          <a:spcPts val="0"/>
                        </a:spcAft>
                      </a:pPr>
                      <a:r>
                        <a:rPr lang="en-US" sz="1100" dirty="0">
                          <a:effectLst/>
                          <a:latin typeface="+mj-lt"/>
                          <a:ea typeface="Calibri" panose="020F0502020204030204" pitchFamily="34" charset="0"/>
                          <a:cs typeface="Calibri" panose="020F0502020204030204" pitchFamily="34" charset="0"/>
                        </a:rPr>
                        <a:t>*Dr.</a:t>
                      </a:r>
                      <a:r>
                        <a:rPr lang="en-US" sz="1100" baseline="0" dirty="0">
                          <a:effectLst/>
                          <a:latin typeface="+mj-lt"/>
                          <a:ea typeface="Calibri" panose="020F0502020204030204" pitchFamily="34" charset="0"/>
                          <a:cs typeface="Calibri" panose="020F0502020204030204" pitchFamily="34" charset="0"/>
                        </a:rPr>
                        <a:t> Foster Recommendation</a:t>
                      </a:r>
                      <a:endParaRPr lang="en-US" sz="1100" dirty="0">
                        <a:effectLst/>
                        <a:latin typeface="+mj-lt"/>
                        <a:ea typeface="Calibri" panose="020F0502020204030204" pitchFamily="34" charset="0"/>
                        <a:cs typeface="Calibri" panose="020F0502020204030204" pitchFamily="34" charset="0"/>
                      </a:endParaRPr>
                    </a:p>
                  </a:txBody>
                  <a:tcPr marL="68580" marR="68580" marT="0" marB="0"/>
                </a:tc>
                <a:extLst>
                  <a:ext uri="{0D108BD9-81ED-4DB2-BD59-A6C34878D82A}">
                    <a16:rowId xmlns:a16="http://schemas.microsoft.com/office/drawing/2014/main" val="1202008543"/>
                  </a:ext>
                </a:extLst>
              </a:tr>
              <a:tr h="370840">
                <a:tc>
                  <a:txBody>
                    <a:bodyPr/>
                    <a:lstStyle/>
                    <a:p>
                      <a:pPr marL="0" marR="0">
                        <a:lnSpc>
                          <a:spcPct val="106000"/>
                        </a:lnSpc>
                        <a:spcBef>
                          <a:spcPts val="0"/>
                        </a:spcBef>
                        <a:spcAft>
                          <a:spcPts val="0"/>
                        </a:spcAft>
                      </a:pPr>
                      <a:r>
                        <a:rPr lang="en-US" sz="1600" u="sng" kern="1200" dirty="0">
                          <a:effectLst/>
                          <a:hlinkClick r:id="rId4"/>
                        </a:rPr>
                        <a:t>CDC Opioid Guideline</a:t>
                      </a:r>
                      <a:endParaRPr lang="en-US" sz="1600" dirty="0">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6000"/>
                        </a:lnSpc>
                        <a:spcBef>
                          <a:spcPts val="0"/>
                        </a:spcBef>
                        <a:spcAft>
                          <a:spcPts val="0"/>
                        </a:spcAft>
                      </a:pPr>
                      <a:r>
                        <a:rPr lang="en-US" sz="1400" kern="1200">
                          <a:effectLst/>
                        </a:rPr>
                        <a:t>Free</a:t>
                      </a:r>
                      <a:endParaRPr lang="en-US" sz="1400">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6000"/>
                        </a:lnSpc>
                        <a:spcBef>
                          <a:spcPts val="0"/>
                        </a:spcBef>
                        <a:spcAft>
                          <a:spcPts val="0"/>
                        </a:spcAft>
                      </a:pPr>
                      <a:r>
                        <a:rPr lang="en-US" sz="1400" kern="1200" dirty="0">
                          <a:effectLst/>
                        </a:rPr>
                        <a:t>The tool is intended to educate providers about the prescription opioid overdose epidemic and to inform clinical decision-making related to initiation, titration, and dosage safety when prescribing opioids.</a:t>
                      </a:r>
                      <a:endParaRPr lang="en-US" sz="1400" dirty="0">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0"/>
                        </a:spcAft>
                      </a:pPr>
                      <a:r>
                        <a:rPr lang="en-US" sz="1400" kern="1200" dirty="0">
                          <a:effectLst/>
                        </a:rPr>
                        <a:t>Opioids, Pain Management</a:t>
                      </a:r>
                      <a:endParaRPr lang="en-US" sz="1400" dirty="0">
                        <a:effectLst/>
                        <a:latin typeface="+mj-lt"/>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3364041618"/>
                  </a:ext>
                </a:extLst>
              </a:tr>
              <a:tr h="370840">
                <a:tc>
                  <a:txBody>
                    <a:bodyPr/>
                    <a:lstStyle/>
                    <a:p>
                      <a:pPr marL="0" marR="0">
                        <a:lnSpc>
                          <a:spcPct val="107000"/>
                        </a:lnSpc>
                        <a:spcBef>
                          <a:spcPts val="0"/>
                        </a:spcBef>
                        <a:spcAft>
                          <a:spcPts val="0"/>
                        </a:spcAft>
                      </a:pPr>
                      <a:r>
                        <a:rPr lang="en-US" sz="1600" dirty="0" err="1">
                          <a:effectLst/>
                          <a:latin typeface="+mn-lt"/>
                          <a:hlinkClick r:id="rId5"/>
                        </a:rPr>
                        <a:t>Epocrates</a:t>
                      </a:r>
                      <a:endParaRPr lang="en-US" sz="16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400" dirty="0">
                          <a:effectLst/>
                          <a:latin typeface="+mn-lt"/>
                        </a:rPr>
                        <a:t>Free</a:t>
                      </a:r>
                      <a:endParaRPr lang="en-US" sz="14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dirty="0">
                          <a:effectLst/>
                          <a:latin typeface="+mn-lt"/>
                        </a:rPr>
                        <a:t> Point of Care drug and disease database providing drug information, interaction checker, Pill ID, guidelines, calculators and tables.</a:t>
                      </a:r>
                      <a:endParaRPr lang="en-US" sz="12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400" dirty="0">
                          <a:effectLst/>
                          <a:latin typeface="+mn-lt"/>
                        </a:rPr>
                        <a:t>Drug</a:t>
                      </a:r>
                      <a:r>
                        <a:rPr lang="en-US" sz="1400" baseline="0" dirty="0">
                          <a:effectLst/>
                          <a:latin typeface="+mn-lt"/>
                        </a:rPr>
                        <a:t> and disease</a:t>
                      </a:r>
                      <a:endParaRPr lang="en-US" sz="14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48021287"/>
                  </a:ext>
                </a:extLst>
              </a:tr>
              <a:tr h="370840">
                <a:tc>
                  <a:txBody>
                    <a:bodyPr/>
                    <a:lstStyle/>
                    <a:p>
                      <a:pPr marL="0" marR="0">
                        <a:lnSpc>
                          <a:spcPct val="106000"/>
                        </a:lnSpc>
                        <a:spcBef>
                          <a:spcPts val="0"/>
                        </a:spcBef>
                        <a:spcAft>
                          <a:spcPts val="0"/>
                        </a:spcAft>
                      </a:pPr>
                      <a:r>
                        <a:rPr lang="en-US" sz="1600" u="sng" kern="1200" dirty="0">
                          <a:effectLst/>
                          <a:hlinkClick r:id="rId6"/>
                        </a:rPr>
                        <a:t>Formulary Search </a:t>
                      </a:r>
                      <a:endParaRPr lang="en-US" sz="1600" dirty="0">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6000"/>
                        </a:lnSpc>
                        <a:spcBef>
                          <a:spcPts val="0"/>
                        </a:spcBef>
                        <a:spcAft>
                          <a:spcPts val="0"/>
                        </a:spcAft>
                      </a:pPr>
                      <a:r>
                        <a:rPr lang="en-US" sz="1400" kern="1200" dirty="0">
                          <a:effectLst/>
                        </a:rPr>
                        <a:t> Free</a:t>
                      </a:r>
                      <a:endParaRPr lang="en-US" sz="1400" dirty="0">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6000"/>
                        </a:lnSpc>
                        <a:spcBef>
                          <a:spcPts val="0"/>
                        </a:spcBef>
                        <a:spcAft>
                          <a:spcPts val="0"/>
                        </a:spcAft>
                      </a:pPr>
                      <a:r>
                        <a:rPr lang="en-US" sz="1400" kern="1200" dirty="0">
                          <a:effectLst/>
                        </a:rPr>
                        <a:t> Your single source of reliable and current drug coverage and restriction information. </a:t>
                      </a:r>
                      <a:endParaRPr lang="en-US" sz="1400" dirty="0">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0"/>
                        </a:spcAft>
                      </a:pPr>
                      <a:r>
                        <a:rPr lang="en-US" sz="1400" kern="1200">
                          <a:effectLst/>
                        </a:rPr>
                        <a:t> Drug Coverage</a:t>
                      </a:r>
                      <a:endParaRPr lang="en-US" sz="1400">
                        <a:effectLst/>
                        <a:latin typeface="+mj-lt"/>
                        <a:ea typeface="Calibri" panose="020F0502020204030204" pitchFamily="34" charset="0"/>
                        <a:cs typeface="Times New Roman" panose="02020603050405020304" pitchFamily="18" charset="0"/>
                      </a:endParaRPr>
                    </a:p>
                  </a:txBody>
                  <a:tcPr marL="9525" marR="9525" marT="9525" marB="0"/>
                </a:tc>
                <a:extLst>
                  <a:ext uri="{0D108BD9-81ED-4DB2-BD59-A6C34878D82A}">
                    <a16:rowId xmlns:a16="http://schemas.microsoft.com/office/drawing/2014/main" val="3862655355"/>
                  </a:ext>
                </a:extLst>
              </a:tr>
              <a:tr h="370840">
                <a:tc>
                  <a:txBody>
                    <a:bodyPr/>
                    <a:lstStyle/>
                    <a:p>
                      <a:pPr marL="0" marR="0">
                        <a:lnSpc>
                          <a:spcPct val="106000"/>
                        </a:lnSpc>
                        <a:spcBef>
                          <a:spcPts val="0"/>
                        </a:spcBef>
                        <a:spcAft>
                          <a:spcPts val="0"/>
                        </a:spcAft>
                      </a:pPr>
                      <a:r>
                        <a:rPr lang="en-US" sz="1600" b="0" i="0" kern="1200" dirty="0" err="1">
                          <a:solidFill>
                            <a:schemeClr val="dk1"/>
                          </a:solidFill>
                          <a:effectLst/>
                          <a:latin typeface="+mn-lt"/>
                          <a:ea typeface="+mn-ea"/>
                          <a:cs typeface="+mn-cs"/>
                          <a:hlinkClick r:id="rId7"/>
                        </a:rPr>
                        <a:t>GoodRx</a:t>
                      </a:r>
                      <a:endParaRPr lang="en-US" sz="1400" b="0" dirty="0">
                        <a:solidFill>
                          <a:schemeClr val="tx1"/>
                        </a:solidFill>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6000"/>
                        </a:lnSpc>
                        <a:spcBef>
                          <a:spcPts val="0"/>
                        </a:spcBef>
                        <a:spcAft>
                          <a:spcPts val="0"/>
                        </a:spcAft>
                      </a:pPr>
                      <a:r>
                        <a:rPr lang="en-US" sz="1400" b="0" dirty="0">
                          <a:solidFill>
                            <a:schemeClr val="tx1"/>
                          </a:solidFill>
                          <a:effectLst/>
                          <a:latin typeface="+mj-lt"/>
                          <a:ea typeface="Calibri" panose="020F0502020204030204" pitchFamily="34" charset="0"/>
                          <a:cs typeface="Times New Roman" panose="02020603050405020304" pitchFamily="18" charset="0"/>
                        </a:rPr>
                        <a:t>Free</a:t>
                      </a:r>
                    </a:p>
                  </a:txBody>
                  <a:tcPr marL="68580" marR="68580" marT="9525" marB="0"/>
                </a:tc>
                <a:tc>
                  <a:txBody>
                    <a:bodyPr/>
                    <a:lstStyle/>
                    <a:p>
                      <a:pPr marL="0" marR="0">
                        <a:lnSpc>
                          <a:spcPct val="106000"/>
                        </a:lnSpc>
                        <a:spcBef>
                          <a:spcPts val="0"/>
                        </a:spcBef>
                        <a:spcAft>
                          <a:spcPts val="0"/>
                        </a:spcAft>
                      </a:pPr>
                      <a:r>
                        <a:rPr lang="en-US" sz="1400" b="0" i="0" kern="1200" dirty="0">
                          <a:solidFill>
                            <a:schemeClr val="dk1"/>
                          </a:solidFill>
                          <a:effectLst/>
                          <a:latin typeface="+mn-lt"/>
                          <a:ea typeface="+mn-ea"/>
                          <a:cs typeface="+mn-cs"/>
                        </a:rPr>
                        <a:t>Look up medications and their cost per retailer</a:t>
                      </a:r>
                      <a:r>
                        <a:rPr lang="en-US" sz="1400" b="0" i="0" kern="1200" baseline="0" dirty="0">
                          <a:solidFill>
                            <a:schemeClr val="dk1"/>
                          </a:solidFill>
                          <a:effectLst/>
                          <a:latin typeface="+mn-lt"/>
                          <a:ea typeface="+mn-ea"/>
                          <a:cs typeface="+mn-cs"/>
                        </a:rPr>
                        <a:t> to help guide prescription decisions. </a:t>
                      </a:r>
                      <a:endParaRPr lang="en-US" sz="1400" b="0" dirty="0">
                        <a:solidFill>
                          <a:schemeClr val="tx1"/>
                        </a:solidFill>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0"/>
                        </a:spcAft>
                      </a:pPr>
                      <a:r>
                        <a:rPr lang="en-US" sz="1400" b="0" dirty="0">
                          <a:solidFill>
                            <a:schemeClr val="tx1"/>
                          </a:solidFill>
                          <a:effectLst/>
                          <a:latin typeface="+mj-lt"/>
                          <a:ea typeface="Calibri" panose="020F0502020204030204" pitchFamily="34" charset="0"/>
                          <a:cs typeface="Times New Roman" panose="02020603050405020304" pitchFamily="18" charset="0"/>
                        </a:rPr>
                        <a:t>Drug Costs</a:t>
                      </a:r>
                    </a:p>
                    <a:p>
                      <a:pPr marL="0" marR="0" lvl="0" indent="0" algn="l" defTabSz="914354" rtl="0" eaLnBrk="1" fontAlgn="auto" latinLnBrk="0" hangingPunct="1">
                        <a:lnSpc>
                          <a:spcPct val="107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mn-lt"/>
                          <a:ea typeface="Calibri" panose="020F0502020204030204" pitchFamily="34" charset="0"/>
                          <a:cs typeface="Calibri" panose="020F0502020204030204" pitchFamily="34" charset="0"/>
                        </a:rPr>
                        <a:t>*Dr. Foster Recommendation</a:t>
                      </a:r>
                    </a:p>
                  </a:txBody>
                  <a:tcPr/>
                </a:tc>
                <a:extLst>
                  <a:ext uri="{0D108BD9-81ED-4DB2-BD59-A6C34878D82A}">
                    <a16:rowId xmlns:a16="http://schemas.microsoft.com/office/drawing/2014/main" val="330414917"/>
                  </a:ext>
                </a:extLst>
              </a:tr>
              <a:tr h="370840">
                <a:tc>
                  <a:txBody>
                    <a:bodyPr/>
                    <a:lstStyle/>
                    <a:p>
                      <a:pPr marL="0" marR="0">
                        <a:lnSpc>
                          <a:spcPct val="106000"/>
                        </a:lnSpc>
                        <a:spcBef>
                          <a:spcPts val="0"/>
                        </a:spcBef>
                        <a:spcAft>
                          <a:spcPts val="0"/>
                        </a:spcAft>
                      </a:pPr>
                      <a:r>
                        <a:rPr lang="en-US" sz="1600" u="sng" kern="1200" dirty="0" err="1">
                          <a:effectLst/>
                          <a:hlinkClick r:id="rId8"/>
                        </a:rPr>
                        <a:t>LexiComp</a:t>
                      </a:r>
                      <a:endParaRPr lang="en-US" sz="1600" b="0" dirty="0">
                        <a:solidFill>
                          <a:schemeClr val="tx1"/>
                        </a:solidFill>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6000"/>
                        </a:lnSpc>
                        <a:spcBef>
                          <a:spcPts val="0"/>
                        </a:spcBef>
                        <a:spcAft>
                          <a:spcPts val="0"/>
                        </a:spcAft>
                      </a:pPr>
                      <a:r>
                        <a:rPr lang="en-US" sz="1400" kern="1200" dirty="0">
                          <a:effectLst/>
                        </a:rPr>
                        <a:t>Free</a:t>
                      </a:r>
                      <a:endParaRPr lang="en-US" sz="1400" b="0" dirty="0">
                        <a:solidFill>
                          <a:schemeClr val="tx1"/>
                        </a:solidFill>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6000"/>
                        </a:lnSpc>
                        <a:spcBef>
                          <a:spcPts val="0"/>
                        </a:spcBef>
                        <a:spcAft>
                          <a:spcPts val="0"/>
                        </a:spcAft>
                      </a:pPr>
                      <a:r>
                        <a:rPr lang="en-US" sz="1400" kern="1200" dirty="0">
                          <a:effectLst/>
                        </a:rPr>
                        <a:t>Keep updated with </a:t>
                      </a:r>
                      <a:r>
                        <a:rPr lang="en-US" sz="1400" kern="1200" dirty="0" err="1">
                          <a:effectLst/>
                        </a:rPr>
                        <a:t>Lexicomp</a:t>
                      </a:r>
                      <a:r>
                        <a:rPr lang="en-US" sz="1400" kern="1200" dirty="0">
                          <a:effectLst/>
                        </a:rPr>
                        <a:t>, the most trusted and comprehensive resource for mobile drug and clinical information for pharmacists, physicians, nurses, and other healthcare professionals.</a:t>
                      </a:r>
                      <a:endParaRPr lang="en-US" sz="1400" b="0" dirty="0">
                        <a:solidFill>
                          <a:schemeClr val="tx1"/>
                        </a:solidFill>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0"/>
                        </a:spcAft>
                      </a:pPr>
                      <a:r>
                        <a:rPr lang="en-US" sz="1400" kern="1200" dirty="0">
                          <a:effectLst/>
                        </a:rPr>
                        <a:t>Drug Information</a:t>
                      </a:r>
                      <a:endParaRPr lang="en-US" sz="1400" b="0" dirty="0">
                        <a:solidFill>
                          <a:schemeClr val="tx1"/>
                        </a:solidFill>
                        <a:effectLst/>
                        <a:latin typeface="+mj-lt"/>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3550306175"/>
                  </a:ext>
                </a:extLst>
              </a:tr>
            </a:tbl>
          </a:graphicData>
        </a:graphic>
      </p:graphicFrame>
    </p:spTree>
    <p:extLst>
      <p:ext uri="{BB962C8B-B14F-4D97-AF65-F5344CB8AC3E}">
        <p14:creationId xmlns:p14="http://schemas.microsoft.com/office/powerpoint/2010/main" val="37089861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Clerkship- Community &amp; Preventive Medicine</a:t>
            </a:r>
            <a:endParaRPr lang="en-US" dirty="0"/>
          </a:p>
        </p:txBody>
      </p:sp>
      <p:graphicFrame>
        <p:nvGraphicFramePr>
          <p:cNvPr id="5" name="Content Placeholder 3"/>
          <p:cNvGraphicFramePr>
            <a:graphicFrameLocks/>
          </p:cNvGraphicFramePr>
          <p:nvPr>
            <p:extLst>
              <p:ext uri="{D42A27DB-BD31-4B8C-83A1-F6EECF244321}">
                <p14:modId xmlns:p14="http://schemas.microsoft.com/office/powerpoint/2010/main" val="649003179"/>
              </p:ext>
            </p:extLst>
          </p:nvPr>
        </p:nvGraphicFramePr>
        <p:xfrm>
          <a:off x="266700" y="1368078"/>
          <a:ext cx="11658600" cy="3125695"/>
        </p:xfrm>
        <a:graphic>
          <a:graphicData uri="http://schemas.openxmlformats.org/drawingml/2006/table">
            <a:tbl>
              <a:tblPr firstRow="1" bandRow="1">
                <a:tableStyleId>{073A0DAA-6AF3-43AB-8588-CEC1D06C72B9}</a:tableStyleId>
              </a:tblPr>
              <a:tblGrid>
                <a:gridCol w="1620157">
                  <a:extLst>
                    <a:ext uri="{9D8B030D-6E8A-4147-A177-3AD203B41FA5}">
                      <a16:colId xmlns:a16="http://schemas.microsoft.com/office/drawing/2014/main" val="2249128916"/>
                    </a:ext>
                  </a:extLst>
                </a:gridCol>
                <a:gridCol w="682172">
                  <a:extLst>
                    <a:ext uri="{9D8B030D-6E8A-4147-A177-3AD203B41FA5}">
                      <a16:colId xmlns:a16="http://schemas.microsoft.com/office/drawing/2014/main" val="1286266293"/>
                    </a:ext>
                  </a:extLst>
                </a:gridCol>
                <a:gridCol w="7518400">
                  <a:extLst>
                    <a:ext uri="{9D8B030D-6E8A-4147-A177-3AD203B41FA5}">
                      <a16:colId xmlns:a16="http://schemas.microsoft.com/office/drawing/2014/main" val="3325704094"/>
                    </a:ext>
                  </a:extLst>
                </a:gridCol>
                <a:gridCol w="1837871">
                  <a:extLst>
                    <a:ext uri="{9D8B030D-6E8A-4147-A177-3AD203B41FA5}">
                      <a16:colId xmlns:a16="http://schemas.microsoft.com/office/drawing/2014/main" val="874494057"/>
                    </a:ext>
                  </a:extLst>
                </a:gridCol>
              </a:tblGrid>
              <a:tr h="321471">
                <a:tc>
                  <a:txBody>
                    <a:bodyPr/>
                    <a:lstStyle/>
                    <a:p>
                      <a:pPr marL="0" marR="0" algn="ctr">
                        <a:lnSpc>
                          <a:spcPct val="107000"/>
                        </a:lnSpc>
                        <a:spcBef>
                          <a:spcPts val="0"/>
                        </a:spcBef>
                        <a:spcAft>
                          <a:spcPts val="800"/>
                        </a:spcAft>
                      </a:pPr>
                      <a:r>
                        <a:rPr lang="en-US" sz="1125" b="1" dirty="0">
                          <a:effectLst/>
                          <a:latin typeface="+mn-lt"/>
                          <a:ea typeface="Calibri" panose="020F0502020204030204" pitchFamily="34" charset="0"/>
                          <a:cs typeface="Times New Roman" panose="02020603050405020304" pitchFamily="18" charset="0"/>
                        </a:rPr>
                        <a:t>Application </a:t>
                      </a:r>
                      <a:endParaRPr lang="en-US" sz="1125" dirty="0">
                        <a:effectLst/>
                        <a:latin typeface="+mn-lt"/>
                        <a:ea typeface="Calibri" panose="020F0502020204030204" pitchFamily="34" charset="0"/>
                        <a:cs typeface="Times New Roman" panose="02020603050405020304" pitchFamily="18" charset="0"/>
                      </a:endParaRPr>
                    </a:p>
                  </a:txBody>
                  <a:tcPr/>
                </a:tc>
                <a:tc>
                  <a:txBody>
                    <a:bodyPr/>
                    <a:lstStyle/>
                    <a:p>
                      <a:pPr marL="0" marR="0" algn="ctr">
                        <a:lnSpc>
                          <a:spcPct val="107000"/>
                        </a:lnSpc>
                        <a:spcBef>
                          <a:spcPts val="0"/>
                        </a:spcBef>
                        <a:spcAft>
                          <a:spcPts val="800"/>
                        </a:spcAft>
                      </a:pPr>
                      <a:r>
                        <a:rPr lang="en-US" sz="1125" b="1" dirty="0">
                          <a:effectLst/>
                          <a:latin typeface="+mn-lt"/>
                          <a:ea typeface="Calibri" panose="020F0502020204030204" pitchFamily="34" charset="0"/>
                          <a:cs typeface="Times New Roman" panose="02020603050405020304" pitchFamily="18" charset="0"/>
                        </a:rPr>
                        <a:t>Cost</a:t>
                      </a:r>
                      <a:endParaRPr lang="en-US" sz="1125" dirty="0">
                        <a:effectLst/>
                        <a:latin typeface="+mn-lt"/>
                        <a:ea typeface="Calibri" panose="020F0502020204030204" pitchFamily="34" charset="0"/>
                        <a:cs typeface="Times New Roman" panose="02020603050405020304" pitchFamily="18" charset="0"/>
                      </a:endParaRPr>
                    </a:p>
                  </a:txBody>
                  <a:tcPr/>
                </a:tc>
                <a:tc>
                  <a:txBody>
                    <a:bodyPr/>
                    <a:lstStyle/>
                    <a:p>
                      <a:pPr marL="0" marR="0" algn="ctr">
                        <a:lnSpc>
                          <a:spcPct val="107000"/>
                        </a:lnSpc>
                        <a:spcBef>
                          <a:spcPts val="0"/>
                        </a:spcBef>
                        <a:spcAft>
                          <a:spcPts val="800"/>
                        </a:spcAft>
                      </a:pPr>
                      <a:r>
                        <a:rPr lang="en-US" sz="1125" b="1" dirty="0">
                          <a:effectLst/>
                          <a:latin typeface="+mn-lt"/>
                          <a:ea typeface="Calibri" panose="020F0502020204030204" pitchFamily="34" charset="0"/>
                          <a:cs typeface="Times New Roman" panose="02020603050405020304" pitchFamily="18" charset="0"/>
                        </a:rPr>
                        <a:t>Description</a:t>
                      </a:r>
                      <a:endParaRPr lang="en-US" sz="1125" dirty="0">
                        <a:effectLst/>
                        <a:latin typeface="+mn-lt"/>
                        <a:ea typeface="Calibri" panose="020F0502020204030204" pitchFamily="34" charset="0"/>
                        <a:cs typeface="Times New Roman" panose="02020603050405020304" pitchFamily="18" charset="0"/>
                      </a:endParaRPr>
                    </a:p>
                  </a:txBody>
                  <a:tcPr/>
                </a:tc>
                <a:tc>
                  <a:txBody>
                    <a:bodyPr/>
                    <a:lstStyle/>
                    <a:p>
                      <a:pPr marL="0" marR="0" algn="ctr">
                        <a:lnSpc>
                          <a:spcPct val="107000"/>
                        </a:lnSpc>
                        <a:spcBef>
                          <a:spcPts val="0"/>
                        </a:spcBef>
                        <a:spcAft>
                          <a:spcPts val="800"/>
                        </a:spcAft>
                      </a:pPr>
                      <a:r>
                        <a:rPr lang="en-US" sz="1125" b="1" dirty="0">
                          <a:effectLst/>
                          <a:latin typeface="+mn-lt"/>
                          <a:ea typeface="Calibri" panose="020F0502020204030204" pitchFamily="34" charset="0"/>
                          <a:cs typeface="Times New Roman" panose="02020603050405020304" pitchFamily="18" charset="0"/>
                        </a:rPr>
                        <a:t>Keyword(s)</a:t>
                      </a:r>
                      <a:endParaRPr lang="en-US" sz="1125" dirty="0">
                        <a:effectLst/>
                        <a:latin typeface="+mn-lt"/>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17170173"/>
                  </a:ext>
                </a:extLst>
              </a:tr>
              <a:tr h="410745">
                <a:tc>
                  <a:txBody>
                    <a:bodyPr/>
                    <a:lstStyle/>
                    <a:p>
                      <a:pPr marL="0" marR="0">
                        <a:lnSpc>
                          <a:spcPct val="107000"/>
                        </a:lnSpc>
                        <a:spcBef>
                          <a:spcPts val="0"/>
                        </a:spcBef>
                        <a:spcAft>
                          <a:spcPts val="800"/>
                        </a:spcAft>
                      </a:pPr>
                      <a:r>
                        <a:rPr lang="en-US" sz="1125" u="sng">
                          <a:solidFill>
                            <a:srgbClr val="0563C1"/>
                          </a:solidFill>
                          <a:effectLst/>
                          <a:latin typeface="+mn-lt"/>
                          <a:ea typeface="Calibri" panose="020F0502020204030204" pitchFamily="34" charset="0"/>
                          <a:cs typeface="Times New Roman" panose="02020603050405020304" pitchFamily="18" charset="0"/>
                          <a:hlinkClick r:id="rId3"/>
                        </a:rPr>
                        <a:t>AAFP and STFM</a:t>
                      </a:r>
                      <a:endParaRPr lang="en-US" sz="1125">
                        <a:effectLst/>
                        <a:latin typeface="+mn-lt"/>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800"/>
                        </a:spcAft>
                      </a:pPr>
                      <a:r>
                        <a:rPr lang="en-US" sz="1125">
                          <a:effectLst/>
                          <a:latin typeface="+mn-lt"/>
                          <a:ea typeface="Calibri" panose="020F0502020204030204" pitchFamily="34" charset="0"/>
                          <a:cs typeface="Times New Roman" panose="02020603050405020304" pitchFamily="18" charset="0"/>
                        </a:rPr>
                        <a:t>Free</a:t>
                      </a:r>
                    </a:p>
                  </a:txBody>
                  <a:tcPr marL="68580" marR="68580" marT="9525" marB="0"/>
                </a:tc>
                <a:tc>
                  <a:txBody>
                    <a:bodyPr/>
                    <a:lstStyle/>
                    <a:p>
                      <a:pPr marL="0" marR="0">
                        <a:lnSpc>
                          <a:spcPct val="107000"/>
                        </a:lnSpc>
                        <a:spcBef>
                          <a:spcPts val="0"/>
                        </a:spcBef>
                        <a:spcAft>
                          <a:spcPts val="800"/>
                        </a:spcAft>
                      </a:pPr>
                      <a:r>
                        <a:rPr lang="en-US" sz="1125">
                          <a:effectLst/>
                          <a:latin typeface="+mn-lt"/>
                          <a:ea typeface="Calibri" panose="020F0502020204030204" pitchFamily="34" charset="0"/>
                          <a:cs typeface="Times New Roman" panose="02020603050405020304" pitchFamily="18" charset="0"/>
                        </a:rPr>
                        <a:t>Examine up-to-date immunization recommendation, access practice questions, read American Family Physician and Family Practice Management journals.</a:t>
                      </a:r>
                    </a:p>
                  </a:txBody>
                  <a:tcPr marL="68580" marR="68580" marT="9525" marB="0"/>
                </a:tc>
                <a:tc>
                  <a:txBody>
                    <a:bodyPr/>
                    <a:lstStyle/>
                    <a:p>
                      <a:pPr marL="0" marR="0">
                        <a:lnSpc>
                          <a:spcPct val="107000"/>
                        </a:lnSpc>
                        <a:spcBef>
                          <a:spcPts val="0"/>
                        </a:spcBef>
                        <a:spcAft>
                          <a:spcPts val="800"/>
                        </a:spcAft>
                      </a:pPr>
                      <a:r>
                        <a:rPr lang="en-US" sz="1125">
                          <a:effectLst/>
                          <a:latin typeface="+mn-lt"/>
                          <a:ea typeface="Calibri" panose="020F0502020204030204" pitchFamily="34" charset="0"/>
                          <a:cs typeface="Times New Roman" panose="02020603050405020304" pitchFamily="18" charset="0"/>
                        </a:rPr>
                        <a:t>Immunizations, Journals, AAFP Info</a:t>
                      </a:r>
                    </a:p>
                  </a:txBody>
                  <a:tcPr/>
                </a:tc>
                <a:extLst>
                  <a:ext uri="{0D108BD9-81ED-4DB2-BD59-A6C34878D82A}">
                    <a16:rowId xmlns:a16="http://schemas.microsoft.com/office/drawing/2014/main" val="3671608665"/>
                  </a:ext>
                </a:extLst>
              </a:tr>
              <a:tr h="410745">
                <a:tc>
                  <a:txBody>
                    <a:bodyPr/>
                    <a:lstStyle/>
                    <a:p>
                      <a:pPr marL="0" marR="0" lvl="0" indent="0" algn="l" defTabSz="914354" rtl="0" eaLnBrk="1" fontAlgn="auto" latinLnBrk="0" hangingPunct="1">
                        <a:lnSpc>
                          <a:spcPct val="107000"/>
                        </a:lnSpc>
                        <a:spcBef>
                          <a:spcPts val="0"/>
                        </a:spcBef>
                        <a:spcAft>
                          <a:spcPts val="800"/>
                        </a:spcAft>
                        <a:buClrTx/>
                        <a:buSzTx/>
                        <a:buFontTx/>
                        <a:buNone/>
                        <a:tabLst/>
                        <a:defRPr/>
                      </a:pPr>
                      <a:r>
                        <a:rPr lang="en-US" sz="1125" u="sng" dirty="0">
                          <a:solidFill>
                            <a:srgbClr val="0563C1"/>
                          </a:solidFill>
                          <a:effectLst/>
                          <a:latin typeface="+mn-lt"/>
                          <a:ea typeface="Calibri" panose="020F0502020204030204" pitchFamily="34" charset="0"/>
                          <a:cs typeface="Times New Roman" panose="02020603050405020304" pitchFamily="18" charset="0"/>
                          <a:hlinkClick r:id="rId4"/>
                        </a:rPr>
                        <a:t>AHRQ </a:t>
                      </a:r>
                      <a:r>
                        <a:rPr lang="en-US" sz="1125" u="sng" dirty="0" err="1">
                          <a:solidFill>
                            <a:srgbClr val="0563C1"/>
                          </a:solidFill>
                          <a:effectLst/>
                          <a:latin typeface="+mn-lt"/>
                          <a:ea typeface="Calibri" panose="020F0502020204030204" pitchFamily="34" charset="0"/>
                          <a:cs typeface="Times New Roman" panose="02020603050405020304" pitchFamily="18" charset="0"/>
                          <a:hlinkClick r:id="rId4"/>
                        </a:rPr>
                        <a:t>ePSS</a:t>
                      </a:r>
                      <a:endParaRPr lang="en-US" sz="1125" dirty="0">
                        <a:effectLst/>
                        <a:latin typeface="+mn-lt"/>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800"/>
                        </a:spcAft>
                      </a:pPr>
                      <a:r>
                        <a:rPr lang="en-US" sz="1125">
                          <a:effectLst/>
                          <a:latin typeface="+mn-lt"/>
                          <a:ea typeface="Calibri" panose="020F0502020204030204" pitchFamily="34" charset="0"/>
                          <a:cs typeface="Times New Roman" panose="02020603050405020304" pitchFamily="18" charset="0"/>
                        </a:rPr>
                        <a:t>Free</a:t>
                      </a:r>
                    </a:p>
                  </a:txBody>
                  <a:tcPr marL="68580" marR="68580" marT="9525" marB="0"/>
                </a:tc>
                <a:tc>
                  <a:txBody>
                    <a:bodyPr/>
                    <a:lstStyle/>
                    <a:p>
                      <a:pPr marL="0" marR="0">
                        <a:lnSpc>
                          <a:spcPct val="107000"/>
                        </a:lnSpc>
                        <a:spcBef>
                          <a:spcPts val="0"/>
                        </a:spcBef>
                        <a:spcAft>
                          <a:spcPts val="800"/>
                        </a:spcAft>
                      </a:pPr>
                      <a:r>
                        <a:rPr lang="en-US" sz="1125" dirty="0">
                          <a:effectLst/>
                          <a:latin typeface="+mn-lt"/>
                          <a:ea typeface="Calibri" panose="020F0502020204030204" pitchFamily="34" charset="0"/>
                          <a:cs typeface="Times New Roman" panose="02020603050405020304" pitchFamily="18" charset="0"/>
                        </a:rPr>
                        <a:t>The Electronic Preventive Services Selector (</a:t>
                      </a:r>
                      <a:r>
                        <a:rPr lang="en-US" sz="1125" dirty="0" err="1">
                          <a:effectLst/>
                          <a:latin typeface="+mn-lt"/>
                          <a:ea typeface="Calibri" panose="020F0502020204030204" pitchFamily="34" charset="0"/>
                          <a:cs typeface="Times New Roman" panose="02020603050405020304" pitchFamily="18" charset="0"/>
                        </a:rPr>
                        <a:t>ePSS</a:t>
                      </a:r>
                      <a:r>
                        <a:rPr lang="en-US" sz="1125" dirty="0">
                          <a:effectLst/>
                          <a:latin typeface="+mn-lt"/>
                          <a:ea typeface="Calibri" panose="020F0502020204030204" pitchFamily="34" charset="0"/>
                          <a:cs typeface="Times New Roman" panose="02020603050405020304" pitchFamily="18" charset="0"/>
                        </a:rPr>
                        <a:t>) is a quick hands-on tool designed to help primary care clinicians identify the screening, counseling, and preventive medication services that are appropriate for their patients. </a:t>
                      </a:r>
                    </a:p>
                  </a:txBody>
                  <a:tcPr marL="68580" marR="68580" marT="9525" marB="0"/>
                </a:tc>
                <a:tc>
                  <a:txBody>
                    <a:bodyPr/>
                    <a:lstStyle/>
                    <a:p>
                      <a:pPr marL="0" marR="0">
                        <a:lnSpc>
                          <a:spcPct val="107000"/>
                        </a:lnSpc>
                        <a:spcBef>
                          <a:spcPts val="0"/>
                        </a:spcBef>
                        <a:spcAft>
                          <a:spcPts val="800"/>
                        </a:spcAft>
                      </a:pPr>
                      <a:r>
                        <a:rPr lang="en-US" sz="1125" dirty="0">
                          <a:effectLst/>
                          <a:latin typeface="+mn-lt"/>
                          <a:ea typeface="Calibri" panose="020F0502020204030204" pitchFamily="34" charset="0"/>
                          <a:cs typeface="Times New Roman" panose="02020603050405020304" pitchFamily="18" charset="0"/>
                        </a:rPr>
                        <a:t>Diagnosis, Screening, Drug Information</a:t>
                      </a:r>
                    </a:p>
                  </a:txBody>
                  <a:tcPr/>
                </a:tc>
                <a:extLst>
                  <a:ext uri="{0D108BD9-81ED-4DB2-BD59-A6C34878D82A}">
                    <a16:rowId xmlns:a16="http://schemas.microsoft.com/office/drawing/2014/main" val="2645629957"/>
                  </a:ext>
                </a:extLst>
              </a:tr>
              <a:tr h="410745">
                <a:tc>
                  <a:txBody>
                    <a:bodyPr/>
                    <a:lstStyle/>
                    <a:p>
                      <a:pPr marL="0" marR="0">
                        <a:lnSpc>
                          <a:spcPct val="107000"/>
                        </a:lnSpc>
                        <a:spcBef>
                          <a:spcPts val="0"/>
                        </a:spcBef>
                        <a:spcAft>
                          <a:spcPts val="800"/>
                        </a:spcAft>
                      </a:pPr>
                      <a:r>
                        <a:rPr lang="en-US" sz="1125" u="sng">
                          <a:solidFill>
                            <a:srgbClr val="0563C1"/>
                          </a:solidFill>
                          <a:effectLst/>
                          <a:latin typeface="+mn-lt"/>
                          <a:ea typeface="Calibri" panose="020F0502020204030204" pitchFamily="34" charset="0"/>
                          <a:cs typeface="Times New Roman" panose="02020603050405020304" pitchFamily="18" charset="0"/>
                          <a:hlinkClick r:id="rId5"/>
                        </a:rPr>
                        <a:t>ASCVD Risk Estimator</a:t>
                      </a:r>
                      <a:endParaRPr lang="en-US" sz="1125">
                        <a:effectLst/>
                        <a:latin typeface="+mn-lt"/>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800"/>
                        </a:spcAft>
                      </a:pPr>
                      <a:r>
                        <a:rPr lang="en-US" sz="1125" dirty="0">
                          <a:effectLst/>
                          <a:latin typeface="+mn-lt"/>
                          <a:ea typeface="Calibri" panose="020F0502020204030204" pitchFamily="34" charset="0"/>
                          <a:cs typeface="Times New Roman" panose="02020603050405020304" pitchFamily="18" charset="0"/>
                        </a:rPr>
                        <a:t>Free</a:t>
                      </a:r>
                    </a:p>
                  </a:txBody>
                  <a:tcPr marL="68580" marR="68580" marT="9525" marB="0"/>
                </a:tc>
                <a:tc>
                  <a:txBody>
                    <a:bodyPr/>
                    <a:lstStyle/>
                    <a:p>
                      <a:pPr marL="0" marR="0">
                        <a:lnSpc>
                          <a:spcPct val="107000"/>
                        </a:lnSpc>
                        <a:spcBef>
                          <a:spcPts val="0"/>
                        </a:spcBef>
                        <a:spcAft>
                          <a:spcPts val="800"/>
                        </a:spcAft>
                      </a:pPr>
                      <a:r>
                        <a:rPr lang="en-US" sz="1125" dirty="0">
                          <a:effectLst/>
                          <a:latin typeface="+mn-lt"/>
                          <a:ea typeface="Calibri" panose="020F0502020204030204" pitchFamily="34" charset="0"/>
                          <a:cs typeface="Times New Roman" panose="02020603050405020304" pitchFamily="18" charset="0"/>
                        </a:rPr>
                        <a:t>Research patient ASCVD risk and intervention options.</a:t>
                      </a:r>
                    </a:p>
                  </a:txBody>
                  <a:tcPr marL="68580" marR="68580" marT="9525" marB="0"/>
                </a:tc>
                <a:tc>
                  <a:txBody>
                    <a:bodyPr/>
                    <a:lstStyle/>
                    <a:p>
                      <a:pPr marL="0" marR="0">
                        <a:lnSpc>
                          <a:spcPct val="107000"/>
                        </a:lnSpc>
                        <a:spcBef>
                          <a:spcPts val="0"/>
                        </a:spcBef>
                        <a:spcAft>
                          <a:spcPts val="800"/>
                        </a:spcAft>
                      </a:pPr>
                      <a:r>
                        <a:rPr lang="en-US" sz="1125" dirty="0">
                          <a:effectLst/>
                          <a:latin typeface="+mn-lt"/>
                          <a:ea typeface="Calibri" panose="020F0502020204030204" pitchFamily="34" charset="0"/>
                          <a:cs typeface="Times New Roman" panose="02020603050405020304" pitchFamily="18" charset="0"/>
                        </a:rPr>
                        <a:t>Risk Calculator, Interventions</a:t>
                      </a:r>
                    </a:p>
                  </a:txBody>
                  <a:tcPr/>
                </a:tc>
                <a:extLst>
                  <a:ext uri="{0D108BD9-81ED-4DB2-BD59-A6C34878D82A}">
                    <a16:rowId xmlns:a16="http://schemas.microsoft.com/office/drawing/2014/main" val="879895095"/>
                  </a:ext>
                </a:extLst>
              </a:tr>
              <a:tr h="336011">
                <a:tc>
                  <a:txBody>
                    <a:bodyPr/>
                    <a:lstStyle/>
                    <a:p>
                      <a:pPr marL="0" marR="0">
                        <a:lnSpc>
                          <a:spcPct val="107000"/>
                        </a:lnSpc>
                        <a:spcBef>
                          <a:spcPts val="0"/>
                        </a:spcBef>
                        <a:spcAft>
                          <a:spcPts val="800"/>
                        </a:spcAft>
                      </a:pPr>
                      <a:r>
                        <a:rPr lang="en-US" sz="1125" u="sng" dirty="0">
                          <a:solidFill>
                            <a:srgbClr val="0563C1"/>
                          </a:solidFill>
                          <a:effectLst/>
                          <a:latin typeface="+mn-lt"/>
                          <a:ea typeface="Calibri" panose="020F0502020204030204" pitchFamily="34" charset="0"/>
                          <a:cs typeface="Times New Roman" panose="02020603050405020304" pitchFamily="18" charset="0"/>
                          <a:hlinkClick r:id="rId6"/>
                        </a:rPr>
                        <a:t>Calculate by </a:t>
                      </a:r>
                      <a:r>
                        <a:rPr lang="en-US" sz="1125" u="sng" dirty="0" err="1">
                          <a:solidFill>
                            <a:srgbClr val="0563C1"/>
                          </a:solidFill>
                          <a:effectLst/>
                          <a:latin typeface="+mn-lt"/>
                          <a:ea typeface="Calibri" panose="020F0502020204030204" pitchFamily="34" charset="0"/>
                          <a:cs typeface="Times New Roman" panose="02020603050405020304" pitchFamily="18" charset="0"/>
                          <a:hlinkClick r:id="rId6"/>
                        </a:rPr>
                        <a:t>QxMD</a:t>
                      </a:r>
                      <a:endParaRPr lang="en-US" sz="1125" dirty="0">
                        <a:effectLst/>
                        <a:latin typeface="+mn-lt"/>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800"/>
                        </a:spcAft>
                      </a:pPr>
                      <a:r>
                        <a:rPr lang="en-US" sz="1125">
                          <a:effectLst/>
                          <a:latin typeface="+mn-lt"/>
                          <a:ea typeface="Calibri" panose="020F0502020204030204" pitchFamily="34" charset="0"/>
                          <a:cs typeface="Times New Roman" panose="02020603050405020304" pitchFamily="18" charset="0"/>
                        </a:rPr>
                        <a:t>Free</a:t>
                      </a:r>
                    </a:p>
                  </a:txBody>
                  <a:tcPr marL="68580" marR="68580" marT="9525" marB="0"/>
                </a:tc>
                <a:tc>
                  <a:txBody>
                    <a:bodyPr/>
                    <a:lstStyle/>
                    <a:p>
                      <a:pPr marL="0" marR="0">
                        <a:lnSpc>
                          <a:spcPct val="107000"/>
                        </a:lnSpc>
                        <a:spcBef>
                          <a:spcPts val="0"/>
                        </a:spcBef>
                        <a:spcAft>
                          <a:spcPts val="800"/>
                        </a:spcAft>
                      </a:pPr>
                      <a:r>
                        <a:rPr lang="en-US" sz="1125" dirty="0">
                          <a:effectLst/>
                          <a:latin typeface="+mn-lt"/>
                          <a:ea typeface="Calibri" panose="020F0502020204030204" pitchFamily="34" charset="0"/>
                          <a:cs typeface="Times New Roman" panose="02020603050405020304" pitchFamily="18" charset="0"/>
                        </a:rPr>
                        <a:t>A clinical calculator and decision support tool. Focused on highlighting tools which are actually useful in clinical practice and serve to impact diagnosis, treatment or determining prognosis.</a:t>
                      </a:r>
                    </a:p>
                  </a:txBody>
                  <a:tcPr marL="68580" marR="68580" marT="9525" marB="0"/>
                </a:tc>
                <a:tc>
                  <a:txBody>
                    <a:bodyPr/>
                    <a:lstStyle/>
                    <a:p>
                      <a:pPr marL="0" marR="0">
                        <a:lnSpc>
                          <a:spcPct val="107000"/>
                        </a:lnSpc>
                        <a:spcBef>
                          <a:spcPts val="0"/>
                        </a:spcBef>
                        <a:spcAft>
                          <a:spcPts val="800"/>
                        </a:spcAft>
                      </a:pPr>
                      <a:r>
                        <a:rPr lang="en-US" sz="1125" dirty="0">
                          <a:effectLst/>
                          <a:latin typeface="+mn-lt"/>
                          <a:ea typeface="Calibri" panose="020F0502020204030204" pitchFamily="34" charset="0"/>
                          <a:cs typeface="Times New Roman" panose="02020603050405020304" pitchFamily="18" charset="0"/>
                        </a:rPr>
                        <a:t>Calculator, Diagnosis</a:t>
                      </a:r>
                    </a:p>
                  </a:txBody>
                  <a:tcPr/>
                </a:tc>
                <a:extLst>
                  <a:ext uri="{0D108BD9-81ED-4DB2-BD59-A6C34878D82A}">
                    <a16:rowId xmlns:a16="http://schemas.microsoft.com/office/drawing/2014/main" val="839252108"/>
                  </a:ext>
                </a:extLst>
              </a:tr>
              <a:tr h="247085">
                <a:tc>
                  <a:txBody>
                    <a:bodyPr/>
                    <a:lstStyle/>
                    <a:p>
                      <a:pPr marL="0" marR="0">
                        <a:lnSpc>
                          <a:spcPct val="107000"/>
                        </a:lnSpc>
                        <a:spcBef>
                          <a:spcPts val="0"/>
                        </a:spcBef>
                        <a:spcAft>
                          <a:spcPts val="800"/>
                        </a:spcAft>
                      </a:pPr>
                      <a:r>
                        <a:rPr lang="en-US" sz="1125" u="sng" dirty="0">
                          <a:solidFill>
                            <a:srgbClr val="0563C1"/>
                          </a:solidFill>
                          <a:effectLst/>
                          <a:latin typeface="+mn-lt"/>
                          <a:ea typeface="Calibri" panose="020F0502020204030204" pitchFamily="34" charset="0"/>
                          <a:cs typeface="Times New Roman" panose="02020603050405020304" pitchFamily="18" charset="0"/>
                          <a:hlinkClick r:id="rId7"/>
                        </a:rPr>
                        <a:t>CDC</a:t>
                      </a:r>
                      <a:endParaRPr lang="en-US" sz="1125" dirty="0">
                        <a:effectLst/>
                        <a:latin typeface="+mn-lt"/>
                        <a:ea typeface="Calibri" panose="020F0502020204030204" pitchFamily="34" charset="0"/>
                        <a:cs typeface="Times New Roman" panose="02020603050405020304" pitchFamily="18" charset="0"/>
                      </a:endParaRPr>
                    </a:p>
                  </a:txBody>
                  <a:tcPr marL="68580" marR="68580" marT="9525" marB="0"/>
                </a:tc>
                <a:tc>
                  <a:txBody>
                    <a:bodyPr/>
                    <a:lstStyle/>
                    <a:p>
                      <a:pPr algn="ctr">
                        <a:lnSpc>
                          <a:spcPct val="107000"/>
                        </a:lnSpc>
                      </a:pPr>
                      <a:r>
                        <a:rPr lang="en-US" sz="1125" dirty="0">
                          <a:effectLst/>
                          <a:latin typeface="+mn-lt"/>
                          <a:cs typeface="Times New Roman" panose="02020603050405020304" pitchFamily="18" charset="0"/>
                        </a:rPr>
                        <a:t>Free</a:t>
                      </a:r>
                    </a:p>
                  </a:txBody>
                  <a:tcPr marL="68580" marR="68580" marT="9525" marB="0"/>
                </a:tc>
                <a:tc>
                  <a:txBody>
                    <a:bodyPr/>
                    <a:lstStyle/>
                    <a:p>
                      <a:pPr marL="0" marR="0">
                        <a:lnSpc>
                          <a:spcPct val="107000"/>
                        </a:lnSpc>
                        <a:spcBef>
                          <a:spcPts val="0"/>
                        </a:spcBef>
                        <a:spcAft>
                          <a:spcPts val="800"/>
                        </a:spcAft>
                      </a:pPr>
                      <a:r>
                        <a:rPr lang="en-US" sz="1125">
                          <a:effectLst/>
                          <a:latin typeface="+mn-lt"/>
                          <a:ea typeface="Calibri" panose="020F0502020204030204" pitchFamily="34" charset="0"/>
                          <a:cs typeface="Times New Roman" panose="02020603050405020304" pitchFamily="18" charset="0"/>
                        </a:rPr>
                        <a:t>The app ensures that you’re getting the most up to date health information.</a:t>
                      </a:r>
                    </a:p>
                  </a:txBody>
                  <a:tcPr marL="68580" marR="68580" marT="9525" marB="0"/>
                </a:tc>
                <a:tc>
                  <a:txBody>
                    <a:bodyPr/>
                    <a:lstStyle/>
                    <a:p>
                      <a:pPr marL="0" marR="0">
                        <a:lnSpc>
                          <a:spcPct val="107000"/>
                        </a:lnSpc>
                        <a:spcBef>
                          <a:spcPts val="0"/>
                        </a:spcBef>
                        <a:spcAft>
                          <a:spcPts val="800"/>
                        </a:spcAft>
                      </a:pPr>
                      <a:r>
                        <a:rPr lang="en-US" sz="1125">
                          <a:effectLst/>
                          <a:latin typeface="+mn-lt"/>
                          <a:ea typeface="Calibri" panose="020F0502020204030204" pitchFamily="34" charset="0"/>
                          <a:cs typeface="Times New Roman" panose="02020603050405020304" pitchFamily="18" charset="0"/>
                        </a:rPr>
                        <a:t>Health Info, Articles, News</a:t>
                      </a:r>
                    </a:p>
                  </a:txBody>
                  <a:tcPr/>
                </a:tc>
                <a:extLst>
                  <a:ext uri="{0D108BD9-81ED-4DB2-BD59-A6C34878D82A}">
                    <a16:rowId xmlns:a16="http://schemas.microsoft.com/office/drawing/2014/main" val="3003294129"/>
                  </a:ext>
                </a:extLst>
              </a:tr>
              <a:tr h="410745">
                <a:tc>
                  <a:txBody>
                    <a:bodyPr/>
                    <a:lstStyle/>
                    <a:p>
                      <a:pPr marL="0" marR="0">
                        <a:lnSpc>
                          <a:spcPct val="107000"/>
                        </a:lnSpc>
                        <a:spcBef>
                          <a:spcPts val="0"/>
                        </a:spcBef>
                        <a:spcAft>
                          <a:spcPts val="800"/>
                        </a:spcAft>
                      </a:pPr>
                      <a:r>
                        <a:rPr lang="en-US" sz="1125" u="sng" dirty="0">
                          <a:solidFill>
                            <a:srgbClr val="0563C1"/>
                          </a:solidFill>
                          <a:effectLst/>
                          <a:latin typeface="+mn-lt"/>
                          <a:ea typeface="Calibri" panose="020F0502020204030204" pitchFamily="34" charset="0"/>
                          <a:cs typeface="Times New Roman" panose="02020603050405020304" pitchFamily="18" charset="0"/>
                          <a:hlinkClick r:id="rId8"/>
                        </a:rPr>
                        <a:t>CDC Contraception</a:t>
                      </a:r>
                      <a:endParaRPr lang="en-US" sz="1125" dirty="0">
                        <a:effectLst/>
                        <a:latin typeface="+mn-lt"/>
                        <a:ea typeface="Calibri" panose="020F0502020204030204" pitchFamily="34" charset="0"/>
                        <a:cs typeface="Times New Roman" panose="02020603050405020304" pitchFamily="18" charset="0"/>
                      </a:endParaRPr>
                    </a:p>
                  </a:txBody>
                  <a:tcPr/>
                </a:tc>
                <a:tc>
                  <a:txBody>
                    <a:bodyPr/>
                    <a:lstStyle/>
                    <a:p>
                      <a:pPr marL="0" marR="0" algn="ctr">
                        <a:lnSpc>
                          <a:spcPct val="107000"/>
                        </a:lnSpc>
                        <a:spcBef>
                          <a:spcPts val="0"/>
                        </a:spcBef>
                        <a:spcAft>
                          <a:spcPts val="800"/>
                        </a:spcAft>
                      </a:pPr>
                      <a:r>
                        <a:rPr lang="en-US" sz="1125">
                          <a:effectLst/>
                          <a:latin typeface="+mn-lt"/>
                          <a:ea typeface="Calibri" panose="020F0502020204030204" pitchFamily="34" charset="0"/>
                          <a:cs typeface="Times New Roman" panose="02020603050405020304" pitchFamily="18" charset="0"/>
                        </a:rPr>
                        <a:t>Free</a:t>
                      </a:r>
                    </a:p>
                  </a:txBody>
                  <a:tcPr/>
                </a:tc>
                <a:tc>
                  <a:txBody>
                    <a:bodyPr/>
                    <a:lstStyle/>
                    <a:p>
                      <a:pPr marL="0" marR="0">
                        <a:lnSpc>
                          <a:spcPct val="107000"/>
                        </a:lnSpc>
                        <a:spcBef>
                          <a:spcPts val="0"/>
                        </a:spcBef>
                        <a:spcAft>
                          <a:spcPts val="800"/>
                        </a:spcAft>
                      </a:pPr>
                      <a:r>
                        <a:rPr lang="en-US" sz="1125" dirty="0">
                          <a:effectLst/>
                          <a:latin typeface="+mn-lt"/>
                          <a:ea typeface="Calibri" panose="020F0502020204030204" pitchFamily="34" charset="0"/>
                          <a:cs typeface="Times New Roman" panose="02020603050405020304" pitchFamily="18" charset="0"/>
                        </a:rPr>
                        <a:t>Recommendations for the use of specific contraceptive methods by patients who have certain characteristics or medical conditions. </a:t>
                      </a:r>
                    </a:p>
                  </a:txBody>
                  <a:tcPr/>
                </a:tc>
                <a:tc>
                  <a:txBody>
                    <a:bodyPr/>
                    <a:lstStyle/>
                    <a:p>
                      <a:pPr marL="0" marR="0">
                        <a:lnSpc>
                          <a:spcPct val="107000"/>
                        </a:lnSpc>
                        <a:spcBef>
                          <a:spcPts val="0"/>
                        </a:spcBef>
                        <a:spcAft>
                          <a:spcPts val="800"/>
                        </a:spcAft>
                      </a:pPr>
                      <a:r>
                        <a:rPr lang="en-US" sz="1125">
                          <a:effectLst/>
                          <a:latin typeface="+mn-lt"/>
                          <a:ea typeface="Calibri" panose="020F0502020204030204" pitchFamily="34" charset="0"/>
                          <a:cs typeface="Times New Roman" panose="02020603050405020304" pitchFamily="18" charset="0"/>
                        </a:rPr>
                        <a:t>Contraception</a:t>
                      </a:r>
                    </a:p>
                  </a:txBody>
                  <a:tcPr/>
                </a:tc>
                <a:extLst>
                  <a:ext uri="{0D108BD9-81ED-4DB2-BD59-A6C34878D82A}">
                    <a16:rowId xmlns:a16="http://schemas.microsoft.com/office/drawing/2014/main" val="3851108029"/>
                  </a:ext>
                </a:extLst>
              </a:tr>
              <a:tr h="336011">
                <a:tc>
                  <a:txBody>
                    <a:bodyPr/>
                    <a:lstStyle/>
                    <a:p>
                      <a:pPr marL="0" marR="0">
                        <a:lnSpc>
                          <a:spcPct val="107000"/>
                        </a:lnSpc>
                        <a:spcBef>
                          <a:spcPts val="0"/>
                        </a:spcBef>
                        <a:spcAft>
                          <a:spcPts val="800"/>
                        </a:spcAft>
                      </a:pPr>
                      <a:r>
                        <a:rPr lang="en-US" sz="1125" u="sng" dirty="0">
                          <a:solidFill>
                            <a:srgbClr val="0563C1"/>
                          </a:solidFill>
                          <a:effectLst/>
                          <a:latin typeface="+mn-lt"/>
                          <a:ea typeface="Calibri" panose="020F0502020204030204" pitchFamily="34" charset="0"/>
                          <a:cs typeface="Times New Roman" panose="02020603050405020304" pitchFamily="18" charset="0"/>
                          <a:hlinkClick r:id="rId9"/>
                        </a:rPr>
                        <a:t>CDC Vaccine Schedules</a:t>
                      </a:r>
                      <a:endParaRPr lang="en-US" sz="1125" dirty="0">
                        <a:effectLst/>
                        <a:latin typeface="+mn-lt"/>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800"/>
                        </a:spcAft>
                      </a:pPr>
                      <a:r>
                        <a:rPr lang="en-US" sz="1125" dirty="0">
                          <a:effectLst/>
                          <a:latin typeface="+mn-lt"/>
                          <a:ea typeface="Calibri" panose="020F0502020204030204" pitchFamily="34" charset="0"/>
                          <a:cs typeface="Times New Roman" panose="02020603050405020304" pitchFamily="18" charset="0"/>
                        </a:rPr>
                        <a:t>Free</a:t>
                      </a:r>
                    </a:p>
                  </a:txBody>
                  <a:tcPr marL="68580" marR="68580" marT="9525" marB="0"/>
                </a:tc>
                <a:tc>
                  <a:txBody>
                    <a:bodyPr/>
                    <a:lstStyle/>
                    <a:p>
                      <a:pPr marL="0" marR="0">
                        <a:lnSpc>
                          <a:spcPct val="107000"/>
                        </a:lnSpc>
                        <a:spcBef>
                          <a:spcPts val="0"/>
                        </a:spcBef>
                        <a:spcAft>
                          <a:spcPts val="800"/>
                        </a:spcAft>
                      </a:pPr>
                      <a:r>
                        <a:rPr lang="en-US" sz="1125">
                          <a:effectLst/>
                          <a:latin typeface="+mn-lt"/>
                          <a:ea typeface="Calibri" panose="020F0502020204030204" pitchFamily="34" charset="0"/>
                          <a:cs typeface="Times New Roman" panose="02020603050405020304" pitchFamily="18" charset="0"/>
                        </a:rPr>
                        <a:t>App color-codes charts for child, adolescent, and adult vaccines recommended by the Advisory Committee on Immunization Practices (ACIP).</a:t>
                      </a:r>
                    </a:p>
                  </a:txBody>
                  <a:tcPr marL="68580" marR="68580" marT="9525" marB="0"/>
                </a:tc>
                <a:tc>
                  <a:txBody>
                    <a:bodyPr/>
                    <a:lstStyle/>
                    <a:p>
                      <a:pPr marL="0" marR="0">
                        <a:lnSpc>
                          <a:spcPct val="107000"/>
                        </a:lnSpc>
                        <a:spcBef>
                          <a:spcPts val="0"/>
                        </a:spcBef>
                        <a:spcAft>
                          <a:spcPts val="800"/>
                        </a:spcAft>
                      </a:pPr>
                      <a:r>
                        <a:rPr lang="en-US" sz="1125" dirty="0">
                          <a:effectLst/>
                          <a:latin typeface="+mn-lt"/>
                          <a:ea typeface="Calibri" panose="020F0502020204030204" pitchFamily="34" charset="0"/>
                          <a:cs typeface="Times New Roman" panose="02020603050405020304" pitchFamily="18" charset="0"/>
                        </a:rPr>
                        <a:t>Vaccines</a:t>
                      </a:r>
                    </a:p>
                  </a:txBody>
                  <a:tcPr/>
                </a:tc>
                <a:extLst>
                  <a:ext uri="{0D108BD9-81ED-4DB2-BD59-A6C34878D82A}">
                    <a16:rowId xmlns:a16="http://schemas.microsoft.com/office/drawing/2014/main" val="1283410673"/>
                  </a:ext>
                </a:extLst>
              </a:tr>
            </a:tbl>
          </a:graphicData>
        </a:graphic>
      </p:graphicFrame>
    </p:spTree>
    <p:extLst>
      <p:ext uri="{BB962C8B-B14F-4D97-AF65-F5344CB8AC3E}">
        <p14:creationId xmlns:p14="http://schemas.microsoft.com/office/powerpoint/2010/main" val="264157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Clerkship- </a:t>
            </a:r>
            <a:r>
              <a:rPr lang="en-US" altLang="en-US"/>
              <a:t>Critical Care/Anesthesia</a:t>
            </a:r>
            <a:r>
              <a:rPr lang="en-US"/>
              <a:t> </a:t>
            </a:r>
            <a:endParaRPr lang="en-US" dirty="0"/>
          </a:p>
        </p:txBody>
      </p:sp>
      <p:graphicFrame>
        <p:nvGraphicFramePr>
          <p:cNvPr id="5" name="Content Placeholder 3"/>
          <p:cNvGraphicFramePr>
            <a:graphicFrameLocks/>
          </p:cNvGraphicFramePr>
          <p:nvPr>
            <p:extLst>
              <p:ext uri="{D42A27DB-BD31-4B8C-83A1-F6EECF244321}">
                <p14:modId xmlns:p14="http://schemas.microsoft.com/office/powerpoint/2010/main" val="3383272993"/>
              </p:ext>
            </p:extLst>
          </p:nvPr>
        </p:nvGraphicFramePr>
        <p:xfrm>
          <a:off x="266700" y="1444810"/>
          <a:ext cx="11658601" cy="1913065"/>
        </p:xfrm>
        <a:graphic>
          <a:graphicData uri="http://schemas.openxmlformats.org/drawingml/2006/table">
            <a:tbl>
              <a:tblPr firstRow="1" bandRow="1">
                <a:tableStyleId>{073A0DAA-6AF3-43AB-8588-CEC1D06C72B9}</a:tableStyleId>
              </a:tblPr>
              <a:tblGrid>
                <a:gridCol w="2325099">
                  <a:extLst>
                    <a:ext uri="{9D8B030D-6E8A-4147-A177-3AD203B41FA5}">
                      <a16:colId xmlns:a16="http://schemas.microsoft.com/office/drawing/2014/main" val="2249128916"/>
                    </a:ext>
                  </a:extLst>
                </a:gridCol>
                <a:gridCol w="989882">
                  <a:extLst>
                    <a:ext uri="{9D8B030D-6E8A-4147-A177-3AD203B41FA5}">
                      <a16:colId xmlns:a16="http://schemas.microsoft.com/office/drawing/2014/main" val="1286266293"/>
                    </a:ext>
                  </a:extLst>
                </a:gridCol>
                <a:gridCol w="5428970">
                  <a:extLst>
                    <a:ext uri="{9D8B030D-6E8A-4147-A177-3AD203B41FA5}">
                      <a16:colId xmlns:a16="http://schemas.microsoft.com/office/drawing/2014/main" val="3325704094"/>
                    </a:ext>
                  </a:extLst>
                </a:gridCol>
                <a:gridCol w="2914650">
                  <a:extLst>
                    <a:ext uri="{9D8B030D-6E8A-4147-A177-3AD203B41FA5}">
                      <a16:colId xmlns:a16="http://schemas.microsoft.com/office/drawing/2014/main" val="874494057"/>
                    </a:ext>
                  </a:extLst>
                </a:gridCol>
              </a:tblGrid>
              <a:tr h="273458">
                <a:tc>
                  <a:txBody>
                    <a:bodyPr/>
                    <a:lstStyle/>
                    <a:p>
                      <a:pPr algn="ctr"/>
                      <a:r>
                        <a:rPr lang="en-US" sz="1600" dirty="0"/>
                        <a:t>Application </a:t>
                      </a:r>
                    </a:p>
                  </a:txBody>
                  <a:tcPr/>
                </a:tc>
                <a:tc>
                  <a:txBody>
                    <a:bodyPr/>
                    <a:lstStyle/>
                    <a:p>
                      <a:pPr algn="ctr"/>
                      <a:r>
                        <a:rPr lang="en-US" sz="1600" dirty="0"/>
                        <a:t>Cost</a:t>
                      </a:r>
                    </a:p>
                  </a:txBody>
                  <a:tcPr/>
                </a:tc>
                <a:tc>
                  <a:txBody>
                    <a:bodyPr/>
                    <a:lstStyle/>
                    <a:p>
                      <a:pPr algn="ctr"/>
                      <a:r>
                        <a:rPr lang="en-US" sz="1600" dirty="0"/>
                        <a:t>Description</a:t>
                      </a:r>
                    </a:p>
                  </a:txBody>
                  <a:tcPr/>
                </a:tc>
                <a:tc>
                  <a:txBody>
                    <a:bodyPr/>
                    <a:lstStyle/>
                    <a:p>
                      <a:pPr algn="ctr"/>
                      <a:r>
                        <a:rPr lang="en-US" sz="1600" dirty="0"/>
                        <a:t>Keyword</a:t>
                      </a:r>
                      <a:r>
                        <a:rPr lang="en-US" sz="1600" baseline="0" dirty="0"/>
                        <a:t>(s)</a:t>
                      </a:r>
                      <a:endParaRPr lang="en-US" sz="1600" dirty="0"/>
                    </a:p>
                  </a:txBody>
                  <a:tcPr/>
                </a:tc>
                <a:extLst>
                  <a:ext uri="{0D108BD9-81ED-4DB2-BD59-A6C34878D82A}">
                    <a16:rowId xmlns:a16="http://schemas.microsoft.com/office/drawing/2014/main" val="17170173"/>
                  </a:ext>
                </a:extLst>
              </a:tr>
              <a:tr h="673343">
                <a:tc>
                  <a:txBody>
                    <a:bodyPr/>
                    <a:lstStyle/>
                    <a:p>
                      <a:pPr marL="0" marR="0">
                        <a:lnSpc>
                          <a:spcPct val="107000"/>
                        </a:lnSpc>
                        <a:spcBef>
                          <a:spcPts val="0"/>
                        </a:spcBef>
                        <a:spcAft>
                          <a:spcPts val="0"/>
                        </a:spcAft>
                      </a:pPr>
                      <a:r>
                        <a:rPr lang="en-US" sz="1600" dirty="0" err="1">
                          <a:effectLst/>
                          <a:hlinkClick r:id="rId2"/>
                        </a:rPr>
                        <a:t>Anticoag</a:t>
                      </a:r>
                      <a:r>
                        <a:rPr lang="en-US" sz="1600" baseline="0" dirty="0">
                          <a:effectLst/>
                          <a:hlinkClick r:id="rId2"/>
                        </a:rPr>
                        <a:t> </a:t>
                      </a:r>
                      <a:r>
                        <a:rPr lang="en-US" sz="1600" dirty="0">
                          <a:effectLst/>
                          <a:hlinkClick r:id="rId2"/>
                        </a:rPr>
                        <a:t>Evaluator </a:t>
                      </a:r>
                      <a:endParaRPr lang="en-US" sz="1600" dirty="0">
                        <a:effectLst/>
                        <a:latin typeface="+mj-lt"/>
                        <a:ea typeface="Calibri" panose="020F0502020204030204" pitchFamily="34" charset="0"/>
                        <a:cs typeface="Calibri" panose="020F0502020204030204" pitchFamily="34" charset="0"/>
                      </a:endParaRPr>
                    </a:p>
                  </a:txBody>
                  <a:tcPr marL="68580" marR="68580" marT="0" marB="0"/>
                </a:tc>
                <a:tc>
                  <a:txBody>
                    <a:bodyPr/>
                    <a:lstStyle/>
                    <a:p>
                      <a:pPr marL="0" marR="0" algn="ctr">
                        <a:lnSpc>
                          <a:spcPct val="107000"/>
                        </a:lnSpc>
                        <a:spcBef>
                          <a:spcPts val="0"/>
                        </a:spcBef>
                        <a:spcAft>
                          <a:spcPts val="0"/>
                        </a:spcAft>
                      </a:pPr>
                      <a:r>
                        <a:rPr lang="en-US" sz="1400" dirty="0">
                          <a:effectLst/>
                        </a:rPr>
                        <a:t>Free</a:t>
                      </a:r>
                      <a:endParaRPr lang="en-US" sz="1400" dirty="0">
                        <a:effectLst/>
                        <a:latin typeface="+mj-lt"/>
                        <a:ea typeface="Calibri" panose="020F0502020204030204" pitchFamily="34" charset="0"/>
                        <a:cs typeface="Calibri" panose="020F0502020204030204" pitchFamily="34" charset="0"/>
                      </a:endParaRPr>
                    </a:p>
                  </a:txBody>
                  <a:tcPr marL="68580" marR="68580" marT="0" marB="0"/>
                </a:tc>
                <a:tc>
                  <a:txBody>
                    <a:bodyPr/>
                    <a:lstStyle/>
                    <a:p>
                      <a:pPr marL="0" marR="0">
                        <a:lnSpc>
                          <a:spcPct val="107000"/>
                        </a:lnSpc>
                        <a:spcBef>
                          <a:spcPts val="0"/>
                        </a:spcBef>
                        <a:spcAft>
                          <a:spcPts val="0"/>
                        </a:spcAft>
                      </a:pPr>
                      <a:r>
                        <a:rPr lang="en-US" sz="1400" dirty="0">
                          <a:effectLst/>
                        </a:rPr>
                        <a:t>Published by American College of Cardiology, Recommended by Georgetown. Make well-informed decisions on antithrombotic therapy for your non-</a:t>
                      </a:r>
                      <a:r>
                        <a:rPr lang="en-US" sz="1400" dirty="0" err="1">
                          <a:effectLst/>
                        </a:rPr>
                        <a:t>valvular</a:t>
                      </a:r>
                      <a:r>
                        <a:rPr lang="en-US" sz="1400" dirty="0">
                          <a:effectLst/>
                        </a:rPr>
                        <a:t> AF patients with the updated </a:t>
                      </a:r>
                      <a:r>
                        <a:rPr lang="en-US" sz="1400" dirty="0" err="1">
                          <a:effectLst/>
                        </a:rPr>
                        <a:t>AnticoagEvaluator</a:t>
                      </a:r>
                      <a:r>
                        <a:rPr lang="en-US" sz="1400" dirty="0">
                          <a:effectLst/>
                        </a:rPr>
                        <a:t>.</a:t>
                      </a:r>
                    </a:p>
                    <a:p>
                      <a:pPr marL="0" marR="0">
                        <a:lnSpc>
                          <a:spcPct val="107000"/>
                        </a:lnSpc>
                        <a:spcBef>
                          <a:spcPts val="0"/>
                        </a:spcBef>
                        <a:spcAft>
                          <a:spcPts val="0"/>
                        </a:spcAft>
                      </a:pPr>
                      <a:r>
                        <a:rPr lang="en-US" sz="1400" dirty="0">
                          <a:effectLst/>
                        </a:rPr>
                        <a:t> </a:t>
                      </a:r>
                      <a:endParaRPr lang="en-US" sz="1400" dirty="0">
                        <a:effectLst/>
                        <a:latin typeface="+mj-lt"/>
                        <a:ea typeface="Calibri" panose="020F0502020204030204" pitchFamily="34" charset="0"/>
                        <a:cs typeface="Calibri" panose="020F0502020204030204" pitchFamily="34" charset="0"/>
                      </a:endParaRPr>
                    </a:p>
                  </a:txBody>
                  <a:tcPr marL="68580" marR="68580" marT="0" marB="0"/>
                </a:tc>
                <a:tc>
                  <a:txBody>
                    <a:bodyPr/>
                    <a:lstStyle/>
                    <a:p>
                      <a:pPr marL="0" marR="0">
                        <a:lnSpc>
                          <a:spcPct val="107000"/>
                        </a:lnSpc>
                        <a:spcBef>
                          <a:spcPts val="0"/>
                        </a:spcBef>
                        <a:spcAft>
                          <a:spcPts val="0"/>
                        </a:spcAft>
                      </a:pPr>
                      <a:r>
                        <a:rPr lang="en-US" sz="1400" dirty="0">
                          <a:effectLst/>
                        </a:rPr>
                        <a:t>Antithrombotic therapy</a:t>
                      </a:r>
                      <a:endParaRPr lang="en-US" sz="1400" dirty="0">
                        <a:effectLst/>
                        <a:latin typeface="+mj-lt"/>
                        <a:ea typeface="Calibri" panose="020F0502020204030204" pitchFamily="34" charset="0"/>
                        <a:cs typeface="Calibri" panose="020F0502020204030204" pitchFamily="34" charset="0"/>
                      </a:endParaRPr>
                    </a:p>
                  </a:txBody>
                  <a:tcPr marL="68580" marR="68580" marT="0" marB="0"/>
                </a:tc>
                <a:extLst>
                  <a:ext uri="{0D108BD9-81ED-4DB2-BD59-A6C34878D82A}">
                    <a16:rowId xmlns:a16="http://schemas.microsoft.com/office/drawing/2014/main" val="3671608665"/>
                  </a:ext>
                </a:extLst>
              </a:tr>
              <a:tr h="505008">
                <a:tc>
                  <a:txBody>
                    <a:bodyPr/>
                    <a:lstStyle/>
                    <a:p>
                      <a:pPr marL="0" marR="0">
                        <a:lnSpc>
                          <a:spcPct val="107000"/>
                        </a:lnSpc>
                        <a:spcBef>
                          <a:spcPts val="0"/>
                        </a:spcBef>
                        <a:spcAft>
                          <a:spcPts val="0"/>
                        </a:spcAft>
                      </a:pPr>
                      <a:r>
                        <a:rPr lang="en-US" sz="1600" dirty="0" err="1">
                          <a:effectLst/>
                          <a:hlinkClick r:id="rId3"/>
                        </a:rPr>
                        <a:t>QuickEM</a:t>
                      </a:r>
                      <a:endParaRPr lang="en-US" sz="1600" dirty="0">
                        <a:effectLst/>
                        <a:latin typeface="+mj-lt"/>
                        <a:ea typeface="Calibri" panose="020F0502020204030204" pitchFamily="34" charset="0"/>
                        <a:cs typeface="Calibri" panose="020F0502020204030204" pitchFamily="34" charset="0"/>
                      </a:endParaRPr>
                    </a:p>
                  </a:txBody>
                  <a:tcPr marL="68580" marR="68580" marT="0" marB="0"/>
                </a:tc>
                <a:tc>
                  <a:txBody>
                    <a:bodyPr/>
                    <a:lstStyle/>
                    <a:p>
                      <a:pPr marL="0" marR="0" algn="ctr">
                        <a:lnSpc>
                          <a:spcPct val="107000"/>
                        </a:lnSpc>
                        <a:spcBef>
                          <a:spcPts val="0"/>
                        </a:spcBef>
                        <a:spcAft>
                          <a:spcPts val="0"/>
                        </a:spcAft>
                      </a:pPr>
                      <a:r>
                        <a:rPr lang="en-US" sz="1400" dirty="0">
                          <a:effectLst/>
                        </a:rPr>
                        <a:t> $4.99</a:t>
                      </a:r>
                      <a:endParaRPr lang="en-US" sz="1400" dirty="0">
                        <a:effectLst/>
                        <a:latin typeface="+mj-lt"/>
                        <a:ea typeface="Calibri" panose="020F0502020204030204" pitchFamily="34" charset="0"/>
                        <a:cs typeface="Calibri" panose="020F0502020204030204" pitchFamily="34" charset="0"/>
                      </a:endParaRPr>
                    </a:p>
                  </a:txBody>
                  <a:tcPr marL="68580" marR="68580" marT="0" marB="0"/>
                </a:tc>
                <a:tc>
                  <a:txBody>
                    <a:bodyPr/>
                    <a:lstStyle/>
                    <a:p>
                      <a:pPr marL="0" marR="0">
                        <a:lnSpc>
                          <a:spcPct val="107000"/>
                        </a:lnSpc>
                        <a:spcBef>
                          <a:spcPts val="0"/>
                        </a:spcBef>
                        <a:spcAft>
                          <a:spcPts val="0"/>
                        </a:spcAft>
                      </a:pPr>
                      <a:r>
                        <a:rPr lang="en-US" sz="1400" dirty="0">
                          <a:effectLst/>
                        </a:rPr>
                        <a:t> Rapid bedside reference designed by an emergency physician for medical students, interns, residents, and </a:t>
                      </a:r>
                      <a:r>
                        <a:rPr lang="en-US" sz="1400" dirty="0" err="1">
                          <a:effectLst/>
                        </a:rPr>
                        <a:t>attendings</a:t>
                      </a:r>
                      <a:r>
                        <a:rPr lang="en-US" sz="1400" dirty="0">
                          <a:effectLst/>
                        </a:rPr>
                        <a:t> who are working in the emergency department. </a:t>
                      </a:r>
                      <a:endParaRPr lang="en-US" sz="1400" dirty="0">
                        <a:effectLst/>
                        <a:latin typeface="+mj-lt"/>
                        <a:ea typeface="Calibri" panose="020F0502020204030204" pitchFamily="34" charset="0"/>
                        <a:cs typeface="Calibri" panose="020F0502020204030204" pitchFamily="34" charset="0"/>
                      </a:endParaRPr>
                    </a:p>
                  </a:txBody>
                  <a:tcPr marL="68580" marR="68580" marT="0" marB="0"/>
                </a:tc>
                <a:tc>
                  <a:txBody>
                    <a:bodyPr/>
                    <a:lstStyle/>
                    <a:p>
                      <a:pPr marL="0" marR="0" lvl="0" indent="0" algn="l" defTabSz="914354" rtl="0" eaLnBrk="1" fontAlgn="auto" latinLnBrk="0" hangingPunct="1">
                        <a:lnSpc>
                          <a:spcPct val="100000"/>
                        </a:lnSpc>
                        <a:spcBef>
                          <a:spcPts val="0"/>
                        </a:spcBef>
                        <a:spcAft>
                          <a:spcPts val="0"/>
                        </a:spcAft>
                        <a:buClrTx/>
                        <a:buSzTx/>
                        <a:buFontTx/>
                        <a:buNone/>
                        <a:tabLst/>
                        <a:defRPr/>
                      </a:pPr>
                      <a:r>
                        <a:rPr lang="en-US" sz="1400" dirty="0"/>
                        <a:t>Bedside, EM,</a:t>
                      </a:r>
                      <a:r>
                        <a:rPr lang="en-US" sz="1400" baseline="0" dirty="0"/>
                        <a:t> Decision Tools</a:t>
                      </a:r>
                      <a:endParaRPr lang="en-US" sz="1400" dirty="0"/>
                    </a:p>
                  </a:txBody>
                  <a:tcPr/>
                </a:tc>
                <a:extLst>
                  <a:ext uri="{0D108BD9-81ED-4DB2-BD59-A6C34878D82A}">
                    <a16:rowId xmlns:a16="http://schemas.microsoft.com/office/drawing/2014/main" val="1894273351"/>
                  </a:ext>
                </a:extLst>
              </a:tr>
            </a:tbl>
          </a:graphicData>
        </a:graphic>
      </p:graphicFrame>
    </p:spTree>
    <p:extLst>
      <p:ext uri="{BB962C8B-B14F-4D97-AF65-F5344CB8AC3E}">
        <p14:creationId xmlns:p14="http://schemas.microsoft.com/office/powerpoint/2010/main" val="41406593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Clerkship- </a:t>
            </a:r>
            <a:r>
              <a:rPr lang="en-US" altLang="en-US"/>
              <a:t>Geriatrics/ Palliative Care</a:t>
            </a:r>
            <a:r>
              <a:rPr lang="en-US"/>
              <a:t> </a:t>
            </a:r>
            <a:endParaRPr lang="en-US" dirty="0"/>
          </a:p>
        </p:txBody>
      </p:sp>
      <p:graphicFrame>
        <p:nvGraphicFramePr>
          <p:cNvPr id="5" name="Content Placeholder 3"/>
          <p:cNvGraphicFramePr>
            <a:graphicFrameLocks/>
          </p:cNvGraphicFramePr>
          <p:nvPr>
            <p:extLst>
              <p:ext uri="{D42A27DB-BD31-4B8C-83A1-F6EECF244321}">
                <p14:modId xmlns:p14="http://schemas.microsoft.com/office/powerpoint/2010/main" val="3565551271"/>
              </p:ext>
            </p:extLst>
          </p:nvPr>
        </p:nvGraphicFramePr>
        <p:xfrm>
          <a:off x="266700" y="1417918"/>
          <a:ext cx="11658600" cy="2143288"/>
        </p:xfrm>
        <a:graphic>
          <a:graphicData uri="http://schemas.openxmlformats.org/drawingml/2006/table">
            <a:tbl>
              <a:tblPr firstRow="1" bandRow="1">
                <a:tableStyleId>{073A0DAA-6AF3-43AB-8588-CEC1D06C72B9}</a:tableStyleId>
              </a:tblPr>
              <a:tblGrid>
                <a:gridCol w="1920228">
                  <a:extLst>
                    <a:ext uri="{9D8B030D-6E8A-4147-A177-3AD203B41FA5}">
                      <a16:colId xmlns:a16="http://schemas.microsoft.com/office/drawing/2014/main" val="2249128916"/>
                    </a:ext>
                  </a:extLst>
                </a:gridCol>
                <a:gridCol w="921506">
                  <a:extLst>
                    <a:ext uri="{9D8B030D-6E8A-4147-A177-3AD203B41FA5}">
                      <a16:colId xmlns:a16="http://schemas.microsoft.com/office/drawing/2014/main" val="1286266293"/>
                    </a:ext>
                  </a:extLst>
                </a:gridCol>
                <a:gridCol w="7099247">
                  <a:extLst>
                    <a:ext uri="{9D8B030D-6E8A-4147-A177-3AD203B41FA5}">
                      <a16:colId xmlns:a16="http://schemas.microsoft.com/office/drawing/2014/main" val="3325704094"/>
                    </a:ext>
                  </a:extLst>
                </a:gridCol>
                <a:gridCol w="1717619">
                  <a:extLst>
                    <a:ext uri="{9D8B030D-6E8A-4147-A177-3AD203B41FA5}">
                      <a16:colId xmlns:a16="http://schemas.microsoft.com/office/drawing/2014/main" val="874494057"/>
                    </a:ext>
                  </a:extLst>
                </a:gridCol>
              </a:tblGrid>
              <a:tr h="383194">
                <a:tc>
                  <a:txBody>
                    <a:bodyPr/>
                    <a:lstStyle/>
                    <a:p>
                      <a:pPr marL="0" marR="0" lvl="0" indent="0" algn="ctr" defTabSz="914354" rtl="0" eaLnBrk="1" fontAlgn="auto" latinLnBrk="0" hangingPunct="1">
                        <a:lnSpc>
                          <a:spcPct val="100000"/>
                        </a:lnSpc>
                        <a:spcBef>
                          <a:spcPts val="0"/>
                        </a:spcBef>
                        <a:spcAft>
                          <a:spcPts val="0"/>
                        </a:spcAft>
                        <a:buClrTx/>
                        <a:buSzTx/>
                        <a:buFontTx/>
                        <a:buNone/>
                        <a:tabLst/>
                        <a:defRPr/>
                      </a:pPr>
                      <a:r>
                        <a:rPr lang="en-US" sz="1600" dirty="0"/>
                        <a:t>Application</a:t>
                      </a:r>
                    </a:p>
                  </a:txBody>
                  <a:tcPr/>
                </a:tc>
                <a:tc>
                  <a:txBody>
                    <a:bodyPr/>
                    <a:lstStyle/>
                    <a:p>
                      <a:pPr algn="ctr"/>
                      <a:r>
                        <a:rPr lang="en-US" sz="1600" dirty="0"/>
                        <a:t>Cost</a:t>
                      </a:r>
                    </a:p>
                  </a:txBody>
                  <a:tcPr/>
                </a:tc>
                <a:tc>
                  <a:txBody>
                    <a:bodyPr/>
                    <a:lstStyle/>
                    <a:p>
                      <a:pPr algn="ctr"/>
                      <a:r>
                        <a:rPr lang="en-US" sz="1600" dirty="0"/>
                        <a:t>Description</a:t>
                      </a:r>
                    </a:p>
                  </a:txBody>
                  <a:tcPr/>
                </a:tc>
                <a:tc>
                  <a:txBody>
                    <a:bodyPr/>
                    <a:lstStyle/>
                    <a:p>
                      <a:pPr algn="ctr"/>
                      <a:r>
                        <a:rPr lang="en-US" sz="1600" dirty="0"/>
                        <a:t>Keyword</a:t>
                      </a:r>
                      <a:r>
                        <a:rPr lang="en-US" sz="1600" baseline="0" dirty="0"/>
                        <a:t>(s)</a:t>
                      </a:r>
                      <a:endParaRPr lang="en-US" sz="1600" dirty="0"/>
                    </a:p>
                  </a:txBody>
                  <a:tcPr/>
                </a:tc>
                <a:extLst>
                  <a:ext uri="{0D108BD9-81ED-4DB2-BD59-A6C34878D82A}">
                    <a16:rowId xmlns:a16="http://schemas.microsoft.com/office/drawing/2014/main" val="17170173"/>
                  </a:ext>
                </a:extLst>
              </a:tr>
              <a:tr h="722923">
                <a:tc>
                  <a:txBody>
                    <a:bodyPr/>
                    <a:lstStyle/>
                    <a:p>
                      <a:pPr marL="0" marR="0">
                        <a:lnSpc>
                          <a:spcPct val="107000"/>
                        </a:lnSpc>
                        <a:spcBef>
                          <a:spcPts val="0"/>
                        </a:spcBef>
                        <a:spcAft>
                          <a:spcPts val="800"/>
                        </a:spcAft>
                      </a:pPr>
                      <a:r>
                        <a:rPr lang="en-US" sz="1400" u="sng" dirty="0">
                          <a:effectLst/>
                          <a:hlinkClick r:id="rId2"/>
                        </a:rPr>
                        <a:t>Geriatrics at Your Fingertips</a:t>
                      </a:r>
                      <a:endParaRPr lang="en-US" sz="1400" dirty="0">
                        <a:effectLst/>
                        <a:latin typeface="+mj-lt"/>
                        <a:ea typeface="Calibri" panose="020F0502020204030204" pitchFamily="34" charset="0"/>
                        <a:cs typeface="Times New Roman" panose="02020603050405020304" pitchFamily="18" charset="0"/>
                      </a:endParaRPr>
                    </a:p>
                  </a:txBody>
                  <a:tcPr/>
                </a:tc>
                <a:tc>
                  <a:txBody>
                    <a:bodyPr/>
                    <a:lstStyle/>
                    <a:p>
                      <a:pPr marL="0" marR="0" algn="ctr">
                        <a:lnSpc>
                          <a:spcPct val="107000"/>
                        </a:lnSpc>
                        <a:spcBef>
                          <a:spcPts val="0"/>
                        </a:spcBef>
                        <a:spcAft>
                          <a:spcPts val="800"/>
                        </a:spcAft>
                      </a:pPr>
                      <a:r>
                        <a:rPr lang="en-US" sz="1400" dirty="0">
                          <a:effectLst/>
                        </a:rPr>
                        <a:t>Free- $9.99</a:t>
                      </a:r>
                      <a:endParaRPr lang="en-US" sz="1400" dirty="0">
                        <a:effectLst/>
                        <a:latin typeface="+mj-lt"/>
                        <a:ea typeface="Calibri" panose="020F0502020204030204" pitchFamily="34" charset="0"/>
                        <a:cs typeface="Times New Roman" panose="02020603050405020304" pitchFamily="18" charset="0"/>
                      </a:endParaRPr>
                    </a:p>
                  </a:txBody>
                  <a:tcPr/>
                </a:tc>
                <a:tc>
                  <a:txBody>
                    <a:bodyPr/>
                    <a:lstStyle/>
                    <a:p>
                      <a:pPr marL="0" marR="0">
                        <a:lnSpc>
                          <a:spcPct val="107000"/>
                        </a:lnSpc>
                        <a:spcBef>
                          <a:spcPts val="0"/>
                        </a:spcBef>
                        <a:spcAft>
                          <a:spcPts val="800"/>
                        </a:spcAft>
                      </a:pPr>
                      <a:r>
                        <a:rPr lang="en-US" sz="1400" dirty="0">
                          <a:effectLst/>
                        </a:rPr>
                        <a:t>Geriatrics At Your Fingertips™ is an essential tool for all healthcare providers and trainees who care for older adults. It contains specialized, up-to-date evaluation and management strategies for common geriatric conditions and disorders.</a:t>
                      </a:r>
                      <a:endParaRPr lang="en-US" sz="1400" dirty="0">
                        <a:effectLst/>
                        <a:latin typeface="+mj-lt"/>
                        <a:ea typeface="Calibri" panose="020F0502020204030204" pitchFamily="34" charset="0"/>
                        <a:cs typeface="Times New Roman" panose="02020603050405020304" pitchFamily="18" charset="0"/>
                      </a:endParaRPr>
                    </a:p>
                  </a:txBody>
                  <a:tcPr/>
                </a:tc>
                <a:tc>
                  <a:txBody>
                    <a:bodyPr/>
                    <a:lstStyle/>
                    <a:p>
                      <a:pPr marL="0" marR="0">
                        <a:lnSpc>
                          <a:spcPct val="107000"/>
                        </a:lnSpc>
                        <a:spcBef>
                          <a:spcPts val="0"/>
                        </a:spcBef>
                        <a:spcAft>
                          <a:spcPts val="800"/>
                        </a:spcAft>
                      </a:pPr>
                      <a:r>
                        <a:rPr lang="en-US" sz="1400" dirty="0">
                          <a:effectLst/>
                        </a:rPr>
                        <a:t>Geriatric Reference</a:t>
                      </a:r>
                      <a:endParaRPr lang="en-US" sz="1400" dirty="0">
                        <a:effectLst/>
                        <a:latin typeface="+mj-lt"/>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879895095"/>
                  </a:ext>
                </a:extLst>
              </a:tr>
              <a:tr h="510333">
                <a:tc>
                  <a:txBody>
                    <a:bodyPr/>
                    <a:lstStyle/>
                    <a:p>
                      <a:pPr marL="0" marR="0">
                        <a:lnSpc>
                          <a:spcPct val="107000"/>
                        </a:lnSpc>
                        <a:spcBef>
                          <a:spcPts val="0"/>
                        </a:spcBef>
                        <a:spcAft>
                          <a:spcPts val="800"/>
                        </a:spcAft>
                      </a:pPr>
                      <a:r>
                        <a:rPr lang="en-US" sz="1400" u="sng" dirty="0">
                          <a:effectLst/>
                          <a:hlinkClick r:id="rId3"/>
                        </a:rPr>
                        <a:t>Hospice in a Minute</a:t>
                      </a:r>
                      <a:endParaRPr lang="en-US" sz="1400" dirty="0">
                        <a:effectLst/>
                        <a:latin typeface="+mj-lt"/>
                        <a:ea typeface="Calibri" panose="020F0502020204030204" pitchFamily="34" charset="0"/>
                        <a:cs typeface="Times New Roman" panose="02020603050405020304" pitchFamily="18" charset="0"/>
                      </a:endParaRPr>
                    </a:p>
                  </a:txBody>
                  <a:tcPr/>
                </a:tc>
                <a:tc>
                  <a:txBody>
                    <a:bodyPr/>
                    <a:lstStyle/>
                    <a:p>
                      <a:pPr marL="0" marR="0" algn="ctr">
                        <a:lnSpc>
                          <a:spcPct val="107000"/>
                        </a:lnSpc>
                        <a:spcBef>
                          <a:spcPts val="0"/>
                        </a:spcBef>
                        <a:spcAft>
                          <a:spcPts val="800"/>
                        </a:spcAft>
                      </a:pPr>
                      <a:r>
                        <a:rPr lang="en-US" sz="1400" dirty="0">
                          <a:effectLst/>
                        </a:rPr>
                        <a:t>Free</a:t>
                      </a:r>
                      <a:endParaRPr lang="en-US" sz="1400" dirty="0">
                        <a:effectLst/>
                        <a:latin typeface="+mj-lt"/>
                        <a:ea typeface="Calibri" panose="020F0502020204030204" pitchFamily="34" charset="0"/>
                        <a:cs typeface="Times New Roman" panose="02020603050405020304" pitchFamily="18" charset="0"/>
                      </a:endParaRPr>
                    </a:p>
                  </a:txBody>
                  <a:tcPr/>
                </a:tc>
                <a:tc>
                  <a:txBody>
                    <a:bodyPr/>
                    <a:lstStyle/>
                    <a:p>
                      <a:pPr marL="0" marR="0">
                        <a:lnSpc>
                          <a:spcPct val="107000"/>
                        </a:lnSpc>
                        <a:spcBef>
                          <a:spcPts val="0"/>
                        </a:spcBef>
                        <a:spcAft>
                          <a:spcPts val="800"/>
                        </a:spcAft>
                      </a:pPr>
                      <a:r>
                        <a:rPr lang="en-US" sz="1400" dirty="0">
                          <a:effectLst/>
                        </a:rPr>
                        <a:t>All you need to increase your comfort, competence, and knowledge regarding hospice and referrals.</a:t>
                      </a:r>
                      <a:endParaRPr lang="en-US" sz="1400" dirty="0">
                        <a:effectLst/>
                        <a:latin typeface="+mj-lt"/>
                        <a:ea typeface="Calibri" panose="020F0502020204030204" pitchFamily="34" charset="0"/>
                        <a:cs typeface="Times New Roman" panose="02020603050405020304" pitchFamily="18" charset="0"/>
                      </a:endParaRPr>
                    </a:p>
                  </a:txBody>
                  <a:tcPr/>
                </a:tc>
                <a:tc>
                  <a:txBody>
                    <a:bodyPr/>
                    <a:lstStyle/>
                    <a:p>
                      <a:pPr marL="0" marR="0">
                        <a:lnSpc>
                          <a:spcPct val="107000"/>
                        </a:lnSpc>
                        <a:spcBef>
                          <a:spcPts val="0"/>
                        </a:spcBef>
                        <a:spcAft>
                          <a:spcPts val="800"/>
                        </a:spcAft>
                      </a:pPr>
                      <a:r>
                        <a:rPr lang="en-US" sz="1400" dirty="0">
                          <a:effectLst/>
                        </a:rPr>
                        <a:t>Palliative Care</a:t>
                      </a:r>
                      <a:endParaRPr lang="en-US" sz="1400" dirty="0">
                        <a:effectLst/>
                        <a:latin typeface="+mj-lt"/>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509009276"/>
                  </a:ext>
                </a:extLst>
              </a:tr>
              <a:tr h="434049">
                <a:tc>
                  <a:txBody>
                    <a:bodyPr/>
                    <a:lstStyle/>
                    <a:p>
                      <a:pPr marL="0" marR="0">
                        <a:lnSpc>
                          <a:spcPct val="107000"/>
                        </a:lnSpc>
                        <a:spcBef>
                          <a:spcPts val="0"/>
                        </a:spcBef>
                        <a:spcAft>
                          <a:spcPts val="800"/>
                        </a:spcAft>
                      </a:pPr>
                      <a:r>
                        <a:rPr lang="en-US" sz="1400" u="sng" dirty="0">
                          <a:effectLst/>
                          <a:hlinkClick r:id="rId4"/>
                        </a:rPr>
                        <a:t>iGeriatrics</a:t>
                      </a:r>
                      <a:endParaRPr lang="en-US" sz="1400" dirty="0">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800"/>
                        </a:spcAft>
                      </a:pPr>
                      <a:r>
                        <a:rPr lang="en-US" sz="1400" dirty="0">
                          <a:effectLst/>
                        </a:rPr>
                        <a:t>Free- $9.99</a:t>
                      </a:r>
                      <a:endParaRPr lang="en-US" sz="1400" dirty="0">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400" dirty="0" err="1">
                          <a:effectLst/>
                        </a:rPr>
                        <a:t>iGeriatrics</a:t>
                      </a:r>
                      <a:r>
                        <a:rPr lang="en-US" sz="1400" dirty="0">
                          <a:effectLst/>
                        </a:rPr>
                        <a:t> combines various American Geriatrics Society's clinical information offerings into one easy to use application. </a:t>
                      </a:r>
                      <a:endParaRPr lang="en-US" sz="1400" dirty="0">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400" dirty="0">
                          <a:effectLst/>
                        </a:rPr>
                        <a:t>Geriatric Reference</a:t>
                      </a:r>
                      <a:endParaRPr lang="en-US" sz="1400" dirty="0">
                        <a:effectLst/>
                        <a:latin typeface="+mj-lt"/>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1209636416"/>
                  </a:ext>
                </a:extLst>
              </a:tr>
            </a:tbl>
          </a:graphicData>
        </a:graphic>
      </p:graphicFrame>
    </p:spTree>
    <p:extLst>
      <p:ext uri="{BB962C8B-B14F-4D97-AF65-F5344CB8AC3E}">
        <p14:creationId xmlns:p14="http://schemas.microsoft.com/office/powerpoint/2010/main" val="10853019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Clerkship- </a:t>
            </a:r>
            <a:r>
              <a:rPr lang="en-US" altLang="en-US"/>
              <a:t>Medicine</a:t>
            </a:r>
            <a:endParaRPr lang="en-US" dirty="0"/>
          </a:p>
        </p:txBody>
      </p:sp>
      <p:graphicFrame>
        <p:nvGraphicFramePr>
          <p:cNvPr id="5" name="Content Placeholder 3"/>
          <p:cNvGraphicFramePr>
            <a:graphicFrameLocks/>
          </p:cNvGraphicFramePr>
          <p:nvPr>
            <p:extLst>
              <p:ext uri="{D42A27DB-BD31-4B8C-83A1-F6EECF244321}">
                <p14:modId xmlns:p14="http://schemas.microsoft.com/office/powerpoint/2010/main" val="232039741"/>
              </p:ext>
            </p:extLst>
          </p:nvPr>
        </p:nvGraphicFramePr>
        <p:xfrm>
          <a:off x="266700" y="1417918"/>
          <a:ext cx="11658600" cy="2947767"/>
        </p:xfrm>
        <a:graphic>
          <a:graphicData uri="http://schemas.openxmlformats.org/drawingml/2006/table">
            <a:tbl>
              <a:tblPr firstRow="1" bandRow="1">
                <a:tableStyleId>{073A0DAA-6AF3-43AB-8588-CEC1D06C72B9}</a:tableStyleId>
              </a:tblPr>
              <a:tblGrid>
                <a:gridCol w="1920228">
                  <a:extLst>
                    <a:ext uri="{9D8B030D-6E8A-4147-A177-3AD203B41FA5}">
                      <a16:colId xmlns:a16="http://schemas.microsoft.com/office/drawing/2014/main" val="2249128916"/>
                    </a:ext>
                  </a:extLst>
                </a:gridCol>
                <a:gridCol w="921506">
                  <a:extLst>
                    <a:ext uri="{9D8B030D-6E8A-4147-A177-3AD203B41FA5}">
                      <a16:colId xmlns:a16="http://schemas.microsoft.com/office/drawing/2014/main" val="1286266293"/>
                    </a:ext>
                  </a:extLst>
                </a:gridCol>
                <a:gridCol w="6594371">
                  <a:extLst>
                    <a:ext uri="{9D8B030D-6E8A-4147-A177-3AD203B41FA5}">
                      <a16:colId xmlns:a16="http://schemas.microsoft.com/office/drawing/2014/main" val="3325704094"/>
                    </a:ext>
                  </a:extLst>
                </a:gridCol>
                <a:gridCol w="2222495">
                  <a:extLst>
                    <a:ext uri="{9D8B030D-6E8A-4147-A177-3AD203B41FA5}">
                      <a16:colId xmlns:a16="http://schemas.microsoft.com/office/drawing/2014/main" val="874494057"/>
                    </a:ext>
                  </a:extLst>
                </a:gridCol>
              </a:tblGrid>
              <a:tr h="383194">
                <a:tc>
                  <a:txBody>
                    <a:bodyPr/>
                    <a:lstStyle/>
                    <a:p>
                      <a:pPr algn="ctr"/>
                      <a:r>
                        <a:rPr lang="en-US" sz="1600" dirty="0"/>
                        <a:t>Application </a:t>
                      </a:r>
                    </a:p>
                  </a:txBody>
                  <a:tcPr/>
                </a:tc>
                <a:tc>
                  <a:txBody>
                    <a:bodyPr/>
                    <a:lstStyle/>
                    <a:p>
                      <a:pPr algn="ctr"/>
                      <a:r>
                        <a:rPr lang="en-US" sz="1600" dirty="0"/>
                        <a:t>Cost</a:t>
                      </a:r>
                    </a:p>
                  </a:txBody>
                  <a:tcPr/>
                </a:tc>
                <a:tc>
                  <a:txBody>
                    <a:bodyPr/>
                    <a:lstStyle/>
                    <a:p>
                      <a:pPr algn="ctr"/>
                      <a:r>
                        <a:rPr lang="en-US" sz="1600" dirty="0"/>
                        <a:t>Description</a:t>
                      </a:r>
                    </a:p>
                  </a:txBody>
                  <a:tcPr/>
                </a:tc>
                <a:tc>
                  <a:txBody>
                    <a:bodyPr/>
                    <a:lstStyle/>
                    <a:p>
                      <a:pPr algn="ctr"/>
                      <a:r>
                        <a:rPr lang="en-US" sz="1600" dirty="0"/>
                        <a:t>Keyword</a:t>
                      </a:r>
                      <a:r>
                        <a:rPr lang="en-US" sz="1600" baseline="0" dirty="0"/>
                        <a:t>(s)</a:t>
                      </a:r>
                      <a:endParaRPr lang="en-US" sz="1600" dirty="0"/>
                    </a:p>
                  </a:txBody>
                  <a:tcPr/>
                </a:tc>
                <a:extLst>
                  <a:ext uri="{0D108BD9-81ED-4DB2-BD59-A6C34878D82A}">
                    <a16:rowId xmlns:a16="http://schemas.microsoft.com/office/drawing/2014/main" val="17170173"/>
                  </a:ext>
                </a:extLst>
              </a:tr>
              <a:tr h="722923">
                <a:tc>
                  <a:txBody>
                    <a:bodyPr/>
                    <a:lstStyle/>
                    <a:p>
                      <a:pPr marL="0" marR="0">
                        <a:lnSpc>
                          <a:spcPct val="107000"/>
                        </a:lnSpc>
                        <a:spcBef>
                          <a:spcPts val="0"/>
                        </a:spcBef>
                        <a:spcAft>
                          <a:spcPts val="0"/>
                        </a:spcAft>
                      </a:pPr>
                      <a:r>
                        <a:rPr lang="en-US" sz="1600" dirty="0">
                          <a:effectLst/>
                          <a:hlinkClick r:id="rId2"/>
                        </a:rPr>
                        <a:t>Calculate by QxMD</a:t>
                      </a:r>
                      <a:endParaRPr lang="en-US" sz="1600" dirty="0">
                        <a:effectLst/>
                      </a:endParaRPr>
                    </a:p>
                    <a:p>
                      <a:pPr marL="0" marR="0">
                        <a:lnSpc>
                          <a:spcPct val="107000"/>
                        </a:lnSpc>
                        <a:spcBef>
                          <a:spcPts val="0"/>
                        </a:spcBef>
                        <a:spcAft>
                          <a:spcPts val="0"/>
                        </a:spcAft>
                      </a:pPr>
                      <a:endParaRPr lang="en-US" sz="1600" dirty="0">
                        <a:effectLst/>
                        <a:latin typeface="+mj-lt"/>
                        <a:ea typeface="Calibri" panose="020F0502020204030204" pitchFamily="34" charset="0"/>
                        <a:cs typeface="Calibri" panose="020F0502020204030204" pitchFamily="34" charset="0"/>
                      </a:endParaRPr>
                    </a:p>
                  </a:txBody>
                  <a:tcPr marL="68580" marR="68580" marT="0" marB="0"/>
                </a:tc>
                <a:tc>
                  <a:txBody>
                    <a:bodyPr/>
                    <a:lstStyle/>
                    <a:p>
                      <a:pPr marL="0" marR="0" algn="ctr">
                        <a:lnSpc>
                          <a:spcPct val="107000"/>
                        </a:lnSpc>
                        <a:spcBef>
                          <a:spcPts val="0"/>
                        </a:spcBef>
                        <a:spcAft>
                          <a:spcPts val="0"/>
                        </a:spcAft>
                      </a:pPr>
                      <a:r>
                        <a:rPr lang="en-US" sz="1400" dirty="0">
                          <a:effectLst/>
                        </a:rPr>
                        <a:t>Free</a:t>
                      </a:r>
                      <a:endParaRPr lang="en-US" sz="1400" dirty="0">
                        <a:effectLst/>
                        <a:latin typeface="+mj-lt"/>
                        <a:ea typeface="Calibri" panose="020F0502020204030204" pitchFamily="34" charset="0"/>
                        <a:cs typeface="Calibri" panose="020F0502020204030204" pitchFamily="34" charset="0"/>
                      </a:endParaRPr>
                    </a:p>
                  </a:txBody>
                  <a:tcPr marL="68580" marR="68580" marT="0" marB="0"/>
                </a:tc>
                <a:tc>
                  <a:txBody>
                    <a:bodyPr/>
                    <a:lstStyle/>
                    <a:p>
                      <a:pPr marL="0" marR="0">
                        <a:lnSpc>
                          <a:spcPct val="107000"/>
                        </a:lnSpc>
                        <a:spcBef>
                          <a:spcPts val="0"/>
                        </a:spcBef>
                        <a:spcAft>
                          <a:spcPts val="0"/>
                        </a:spcAft>
                      </a:pPr>
                      <a:r>
                        <a:rPr lang="en-US" sz="1400" dirty="0">
                          <a:effectLst/>
                        </a:rPr>
                        <a:t>A clinical calculator and decision support tool. Focused on highlighting tools which are actually useful in clinical practice and serve to impact diagnosis, treatment or determining prognosis.</a:t>
                      </a:r>
                      <a:endParaRPr lang="en-US" sz="1400" dirty="0">
                        <a:effectLst/>
                        <a:latin typeface="+mj-lt"/>
                        <a:ea typeface="Calibri" panose="020F0502020204030204" pitchFamily="34" charset="0"/>
                        <a:cs typeface="Calibri" panose="020F0502020204030204" pitchFamily="34" charset="0"/>
                      </a:endParaRPr>
                    </a:p>
                  </a:txBody>
                  <a:tcPr marL="68580" marR="68580" marT="0" marB="0"/>
                </a:tc>
                <a:tc>
                  <a:txBody>
                    <a:bodyPr/>
                    <a:lstStyle/>
                    <a:p>
                      <a:r>
                        <a:rPr lang="en-US" sz="1400" dirty="0"/>
                        <a:t>Calculator,</a:t>
                      </a:r>
                      <a:r>
                        <a:rPr lang="en-US" sz="1400" baseline="0" dirty="0"/>
                        <a:t> Diagnosis</a:t>
                      </a:r>
                      <a:endParaRPr lang="en-US" sz="1400" dirty="0">
                        <a:latin typeface="+mj-lt"/>
                        <a:cs typeface="Calibri" panose="020F0502020204030204" pitchFamily="34" charset="0"/>
                      </a:endParaRPr>
                    </a:p>
                  </a:txBody>
                  <a:tcPr/>
                </a:tc>
                <a:extLst>
                  <a:ext uri="{0D108BD9-81ED-4DB2-BD59-A6C34878D82A}">
                    <a16:rowId xmlns:a16="http://schemas.microsoft.com/office/drawing/2014/main" val="3671608665"/>
                  </a:ext>
                </a:extLst>
              </a:tr>
              <a:tr h="524463">
                <a:tc>
                  <a:txBody>
                    <a:bodyPr/>
                    <a:lstStyle/>
                    <a:p>
                      <a:pPr marL="0" marR="0">
                        <a:lnSpc>
                          <a:spcPct val="107000"/>
                        </a:lnSpc>
                        <a:spcBef>
                          <a:spcPts val="0"/>
                        </a:spcBef>
                        <a:spcAft>
                          <a:spcPts val="800"/>
                        </a:spcAft>
                      </a:pPr>
                      <a:r>
                        <a:rPr lang="en-US" sz="1600" b="0" dirty="0">
                          <a:effectLst/>
                          <a:latin typeface="Calibri"/>
                          <a:ea typeface="Calibri"/>
                          <a:cs typeface="Times New Roman"/>
                          <a:hlinkClick r:id="rId3"/>
                        </a:rPr>
                        <a:t>Journal Club</a:t>
                      </a:r>
                      <a:endParaRPr lang="en-US" sz="1600" b="0" baseline="0" dirty="0">
                        <a:effectLst/>
                        <a:latin typeface="Calibri"/>
                        <a:ea typeface="Calibri"/>
                        <a:cs typeface="Times New Roman"/>
                      </a:endParaRPr>
                    </a:p>
                  </a:txBody>
                  <a:tcPr/>
                </a:tc>
                <a:tc>
                  <a:txBody>
                    <a:bodyPr/>
                    <a:lstStyle/>
                    <a:p>
                      <a:pPr marL="0" marR="0" algn="ctr">
                        <a:lnSpc>
                          <a:spcPct val="107000"/>
                        </a:lnSpc>
                        <a:spcBef>
                          <a:spcPts val="0"/>
                        </a:spcBef>
                        <a:spcAft>
                          <a:spcPts val="800"/>
                        </a:spcAft>
                      </a:pPr>
                      <a:r>
                        <a:rPr lang="en-US" sz="1400" dirty="0">
                          <a:effectLst/>
                          <a:latin typeface="+mj-lt"/>
                          <a:ea typeface="Calibri" panose="020F0502020204030204" pitchFamily="34" charset="0"/>
                          <a:cs typeface="Times New Roman" panose="02020603050405020304" pitchFamily="18" charset="0"/>
                        </a:rPr>
                        <a:t>$6.99</a:t>
                      </a:r>
                    </a:p>
                  </a:txBody>
                  <a:tcPr/>
                </a:tc>
                <a:tc>
                  <a:txBody>
                    <a:bodyPr/>
                    <a:lstStyle/>
                    <a:p>
                      <a:pPr marL="0" marR="0">
                        <a:lnSpc>
                          <a:spcPct val="107000"/>
                        </a:lnSpc>
                        <a:spcBef>
                          <a:spcPts val="0"/>
                        </a:spcBef>
                        <a:spcAft>
                          <a:spcPts val="800"/>
                        </a:spcAft>
                      </a:pPr>
                      <a:r>
                        <a:rPr lang="en-US" sz="1400" b="0" i="0" kern="1200" dirty="0">
                          <a:solidFill>
                            <a:schemeClr val="dk1"/>
                          </a:solidFill>
                          <a:effectLst/>
                          <a:latin typeface="+mn-lt"/>
                          <a:ea typeface="+mn-ea"/>
                          <a:cs typeface="+mn-cs"/>
                        </a:rPr>
                        <a:t>Journal Club reviews the top articles in internal medicine, and puts landmark trials at your fingertips. </a:t>
                      </a:r>
                      <a:endParaRPr lang="en-US" sz="1100" dirty="0">
                        <a:effectLst/>
                        <a:latin typeface="+mj-lt"/>
                        <a:ea typeface="Calibri" panose="020F0502020204030204" pitchFamily="34" charset="0"/>
                        <a:cs typeface="Times New Roman" panose="02020603050405020304" pitchFamily="18" charset="0"/>
                      </a:endParaRPr>
                    </a:p>
                  </a:txBody>
                  <a:tcPr/>
                </a:tc>
                <a:tc>
                  <a:txBody>
                    <a:bodyPr/>
                    <a:lstStyle/>
                    <a:p>
                      <a:pPr marL="0" marR="0">
                        <a:lnSpc>
                          <a:spcPct val="107000"/>
                        </a:lnSpc>
                        <a:spcBef>
                          <a:spcPts val="0"/>
                        </a:spcBef>
                        <a:spcAft>
                          <a:spcPts val="800"/>
                        </a:spcAft>
                      </a:pPr>
                      <a:r>
                        <a:rPr lang="en-US" sz="1400" dirty="0">
                          <a:effectLst/>
                          <a:latin typeface="+mj-lt"/>
                          <a:ea typeface="Calibri" panose="020F0502020204030204" pitchFamily="34" charset="0"/>
                          <a:cs typeface="Times New Roman" panose="02020603050405020304" pitchFamily="18" charset="0"/>
                        </a:rPr>
                        <a:t>Database</a:t>
                      </a:r>
                      <a:r>
                        <a:rPr lang="en-US" sz="1400" baseline="0" dirty="0">
                          <a:effectLst/>
                          <a:latin typeface="+mj-lt"/>
                          <a:ea typeface="Calibri" panose="020F0502020204030204" pitchFamily="34" charset="0"/>
                          <a:cs typeface="Times New Roman" panose="02020603050405020304" pitchFamily="18" charset="0"/>
                        </a:rPr>
                        <a:t> of Major Studies</a:t>
                      </a:r>
                    </a:p>
                    <a:p>
                      <a:pPr marL="0" marR="0">
                        <a:lnSpc>
                          <a:spcPct val="107000"/>
                        </a:lnSpc>
                        <a:spcBef>
                          <a:spcPts val="0"/>
                        </a:spcBef>
                        <a:spcAft>
                          <a:spcPts val="800"/>
                        </a:spcAft>
                      </a:pPr>
                      <a:r>
                        <a:rPr lang="en-US" sz="1200" baseline="0" dirty="0">
                          <a:effectLst/>
                          <a:latin typeface="+mj-lt"/>
                          <a:ea typeface="Calibri" panose="020F0502020204030204" pitchFamily="34" charset="0"/>
                          <a:cs typeface="Times New Roman" panose="02020603050405020304" pitchFamily="18" charset="0"/>
                        </a:rPr>
                        <a:t>*Recommended by Dr. Foster</a:t>
                      </a:r>
                      <a:endParaRPr lang="en-US" sz="1200" dirty="0">
                        <a:effectLst/>
                        <a:latin typeface="+mj-lt"/>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944045219"/>
                  </a:ext>
                </a:extLst>
              </a:tr>
              <a:tr h="722923">
                <a:tc>
                  <a:txBody>
                    <a:bodyPr/>
                    <a:lstStyle/>
                    <a:p>
                      <a:pPr marL="0" marR="0">
                        <a:lnSpc>
                          <a:spcPct val="107000"/>
                        </a:lnSpc>
                        <a:spcBef>
                          <a:spcPts val="0"/>
                        </a:spcBef>
                        <a:spcAft>
                          <a:spcPts val="0"/>
                        </a:spcAft>
                      </a:pPr>
                      <a:r>
                        <a:rPr lang="en-US" sz="1600" dirty="0">
                          <a:effectLst/>
                          <a:hlinkClick r:id="rId4"/>
                        </a:rPr>
                        <a:t>QuickEM</a:t>
                      </a:r>
                      <a:endParaRPr lang="en-US" sz="1600" dirty="0">
                        <a:effectLst/>
                        <a:latin typeface="+mj-lt"/>
                        <a:ea typeface="Calibri" panose="020F0502020204030204" pitchFamily="34" charset="0"/>
                        <a:cs typeface="Calibri" panose="020F0502020204030204" pitchFamily="34" charset="0"/>
                      </a:endParaRPr>
                    </a:p>
                  </a:txBody>
                  <a:tcPr marL="68580" marR="68580" marT="0" marB="0"/>
                </a:tc>
                <a:tc>
                  <a:txBody>
                    <a:bodyPr/>
                    <a:lstStyle/>
                    <a:p>
                      <a:pPr marL="0" marR="0" algn="ctr">
                        <a:lnSpc>
                          <a:spcPct val="107000"/>
                        </a:lnSpc>
                        <a:spcBef>
                          <a:spcPts val="0"/>
                        </a:spcBef>
                        <a:spcAft>
                          <a:spcPts val="0"/>
                        </a:spcAft>
                      </a:pPr>
                      <a:r>
                        <a:rPr lang="en-US" sz="1400" dirty="0">
                          <a:effectLst/>
                        </a:rPr>
                        <a:t>$4.99</a:t>
                      </a:r>
                      <a:endParaRPr lang="en-US" sz="1400" dirty="0">
                        <a:effectLst/>
                        <a:latin typeface="+mj-lt"/>
                        <a:ea typeface="Calibri" panose="020F0502020204030204" pitchFamily="34" charset="0"/>
                        <a:cs typeface="Calibri" panose="020F0502020204030204" pitchFamily="34" charset="0"/>
                      </a:endParaRPr>
                    </a:p>
                  </a:txBody>
                  <a:tcPr marL="68580" marR="68580" marT="0" marB="0"/>
                </a:tc>
                <a:tc>
                  <a:txBody>
                    <a:bodyPr/>
                    <a:lstStyle/>
                    <a:p>
                      <a:pPr marL="0" marR="0">
                        <a:lnSpc>
                          <a:spcPct val="107000"/>
                        </a:lnSpc>
                        <a:spcBef>
                          <a:spcPts val="0"/>
                        </a:spcBef>
                        <a:spcAft>
                          <a:spcPts val="0"/>
                        </a:spcAft>
                      </a:pPr>
                      <a:r>
                        <a:rPr lang="en-US" sz="1400" dirty="0">
                          <a:effectLst/>
                        </a:rPr>
                        <a:t> Rapid bedside reference designed by an emergency physician for medical students, interns, residents, and attendings who are working in the emergency department. </a:t>
                      </a:r>
                      <a:endParaRPr lang="en-US" sz="1400" dirty="0">
                        <a:effectLst/>
                        <a:latin typeface="+mj-lt"/>
                        <a:ea typeface="Calibri" panose="020F0502020204030204" pitchFamily="34" charset="0"/>
                        <a:cs typeface="Calibri" panose="020F0502020204030204" pitchFamily="34" charset="0"/>
                      </a:endParaRPr>
                    </a:p>
                  </a:txBody>
                  <a:tcPr marL="68580" marR="68580" marT="0" marB="0"/>
                </a:tc>
                <a:tc>
                  <a:txBody>
                    <a:bodyPr/>
                    <a:lstStyle/>
                    <a:p>
                      <a:pPr marL="0" marR="0" lvl="0" indent="0" algn="l" defTabSz="914354" rtl="0" eaLnBrk="1" fontAlgn="auto" latinLnBrk="0" hangingPunct="1">
                        <a:lnSpc>
                          <a:spcPct val="100000"/>
                        </a:lnSpc>
                        <a:spcBef>
                          <a:spcPts val="0"/>
                        </a:spcBef>
                        <a:spcAft>
                          <a:spcPts val="0"/>
                        </a:spcAft>
                        <a:buClrTx/>
                        <a:buSzTx/>
                        <a:buFontTx/>
                        <a:buNone/>
                        <a:tabLst/>
                        <a:defRPr/>
                      </a:pPr>
                      <a:r>
                        <a:rPr lang="en-US" sz="1400" dirty="0"/>
                        <a:t>Bedside, EM,</a:t>
                      </a:r>
                      <a:r>
                        <a:rPr lang="en-US" sz="1400" baseline="0" dirty="0"/>
                        <a:t> Decision Tools</a:t>
                      </a:r>
                      <a:endParaRPr lang="en-US" sz="1400" dirty="0">
                        <a:latin typeface="+mj-lt"/>
                        <a:cs typeface="Calibri" panose="020F0502020204030204" pitchFamily="34" charset="0"/>
                      </a:endParaRPr>
                    </a:p>
                  </a:txBody>
                  <a:tcPr/>
                </a:tc>
                <a:extLst>
                  <a:ext uri="{0D108BD9-81ED-4DB2-BD59-A6C34878D82A}">
                    <a16:rowId xmlns:a16="http://schemas.microsoft.com/office/drawing/2014/main" val="879895095"/>
                  </a:ext>
                </a:extLst>
              </a:tr>
              <a:tr h="510333">
                <a:tc>
                  <a:txBody>
                    <a:bodyPr/>
                    <a:lstStyle/>
                    <a:p>
                      <a:pPr marL="0" marR="0">
                        <a:lnSpc>
                          <a:spcPct val="106000"/>
                        </a:lnSpc>
                        <a:spcBef>
                          <a:spcPts val="0"/>
                        </a:spcBef>
                        <a:spcAft>
                          <a:spcPts val="0"/>
                        </a:spcAft>
                      </a:pPr>
                      <a:r>
                        <a:rPr lang="en-US" sz="1600" u="sng" kern="1200" dirty="0">
                          <a:effectLst/>
                          <a:hlinkClick r:id="rId5"/>
                        </a:rPr>
                        <a:t>VisualDx</a:t>
                      </a:r>
                      <a:endParaRPr lang="en-US" sz="1600" dirty="0">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6000"/>
                        </a:lnSpc>
                        <a:spcBef>
                          <a:spcPts val="0"/>
                        </a:spcBef>
                        <a:spcAft>
                          <a:spcPts val="0"/>
                        </a:spcAft>
                      </a:pPr>
                      <a:r>
                        <a:rPr lang="en-US" sz="1400" kern="1200" dirty="0">
                          <a:effectLst/>
                        </a:rPr>
                        <a:t> Free</a:t>
                      </a:r>
                      <a:endParaRPr lang="en-US" sz="1100" dirty="0">
                        <a:effectLst/>
                      </a:endParaRPr>
                    </a:p>
                    <a:p>
                      <a:pPr marL="0" marR="0" algn="ctr">
                        <a:lnSpc>
                          <a:spcPct val="106000"/>
                        </a:lnSpc>
                        <a:spcBef>
                          <a:spcPts val="0"/>
                        </a:spcBef>
                        <a:spcAft>
                          <a:spcPts val="0"/>
                        </a:spcAft>
                      </a:pPr>
                      <a:endParaRPr lang="en-US" sz="1100" dirty="0">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6000"/>
                        </a:lnSpc>
                        <a:spcBef>
                          <a:spcPts val="0"/>
                        </a:spcBef>
                        <a:spcAft>
                          <a:spcPts val="0"/>
                        </a:spcAft>
                      </a:pPr>
                      <a:r>
                        <a:rPr lang="en-US" sz="1400" kern="1200" dirty="0">
                          <a:effectLst/>
                        </a:rPr>
                        <a:t>Provides physician-reviewed clinical information with thousands of medical images showing the variation of disease presentation through age, stage, and skin type.</a:t>
                      </a:r>
                      <a:endParaRPr lang="en-US" sz="1100" dirty="0">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lvl="0" indent="0" algn="l" defTabSz="914354" rtl="0" eaLnBrk="1" fontAlgn="auto" latinLnBrk="0" hangingPunct="1">
                        <a:lnSpc>
                          <a:spcPct val="107000"/>
                        </a:lnSpc>
                        <a:spcBef>
                          <a:spcPts val="0"/>
                        </a:spcBef>
                        <a:spcAft>
                          <a:spcPts val="0"/>
                        </a:spcAft>
                        <a:buClrTx/>
                        <a:buSzTx/>
                        <a:buFontTx/>
                        <a:buNone/>
                        <a:tabLst/>
                        <a:defRPr/>
                      </a:pPr>
                      <a:r>
                        <a:rPr lang="en-US" sz="1400" kern="1200" dirty="0">
                          <a:effectLst/>
                        </a:rPr>
                        <a:t>Diagnosis, Dermatology </a:t>
                      </a:r>
                      <a:r>
                        <a:rPr lang="en-US" sz="1100" kern="1200" baseline="0" dirty="0">
                          <a:solidFill>
                            <a:schemeClr val="dk1"/>
                          </a:solidFill>
                          <a:effectLst/>
                          <a:latin typeface="+mn-lt"/>
                          <a:ea typeface="Calibri" panose="020F0502020204030204" pitchFamily="34" charset="0"/>
                          <a:cs typeface="Times New Roman" panose="02020603050405020304" pitchFamily="18" charset="0"/>
                        </a:rPr>
                        <a:t>*Recommended by Dr. Foster</a:t>
                      </a:r>
                      <a:endParaRPr lang="en-US" sz="1100" kern="1200" dirty="0">
                        <a:solidFill>
                          <a:schemeClr val="dk1"/>
                        </a:solidFill>
                        <a:effectLst/>
                        <a:latin typeface="+mn-lt"/>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294064641"/>
                  </a:ext>
                </a:extLst>
              </a:tr>
            </a:tbl>
          </a:graphicData>
        </a:graphic>
      </p:graphicFrame>
    </p:spTree>
    <p:extLst>
      <p:ext uri="{BB962C8B-B14F-4D97-AF65-F5344CB8AC3E}">
        <p14:creationId xmlns:p14="http://schemas.microsoft.com/office/powerpoint/2010/main" val="3810225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Clerkship- Pediatrics</a:t>
            </a:r>
            <a:endParaRPr lang="en-US" dirty="0"/>
          </a:p>
        </p:txBody>
      </p:sp>
      <p:graphicFrame>
        <p:nvGraphicFramePr>
          <p:cNvPr id="5" name="Content Placeholder 3"/>
          <p:cNvGraphicFramePr>
            <a:graphicFrameLocks/>
          </p:cNvGraphicFramePr>
          <p:nvPr>
            <p:extLst>
              <p:ext uri="{D42A27DB-BD31-4B8C-83A1-F6EECF244321}">
                <p14:modId xmlns:p14="http://schemas.microsoft.com/office/powerpoint/2010/main" val="380009924"/>
              </p:ext>
            </p:extLst>
          </p:nvPr>
        </p:nvGraphicFramePr>
        <p:xfrm>
          <a:off x="266700" y="1426883"/>
          <a:ext cx="11658600" cy="4416365"/>
        </p:xfrm>
        <a:graphic>
          <a:graphicData uri="http://schemas.openxmlformats.org/drawingml/2006/table">
            <a:tbl>
              <a:tblPr firstRow="1" bandRow="1">
                <a:tableStyleId>{073A0DAA-6AF3-43AB-8588-CEC1D06C72B9}</a:tableStyleId>
              </a:tblPr>
              <a:tblGrid>
                <a:gridCol w="1933768">
                  <a:extLst>
                    <a:ext uri="{9D8B030D-6E8A-4147-A177-3AD203B41FA5}">
                      <a16:colId xmlns:a16="http://schemas.microsoft.com/office/drawing/2014/main" val="2249128916"/>
                    </a:ext>
                  </a:extLst>
                </a:gridCol>
                <a:gridCol w="947925">
                  <a:extLst>
                    <a:ext uri="{9D8B030D-6E8A-4147-A177-3AD203B41FA5}">
                      <a16:colId xmlns:a16="http://schemas.microsoft.com/office/drawing/2014/main" val="1286266293"/>
                    </a:ext>
                  </a:extLst>
                </a:gridCol>
                <a:gridCol w="6748168">
                  <a:extLst>
                    <a:ext uri="{9D8B030D-6E8A-4147-A177-3AD203B41FA5}">
                      <a16:colId xmlns:a16="http://schemas.microsoft.com/office/drawing/2014/main" val="3325704094"/>
                    </a:ext>
                  </a:extLst>
                </a:gridCol>
                <a:gridCol w="2028739">
                  <a:extLst>
                    <a:ext uri="{9D8B030D-6E8A-4147-A177-3AD203B41FA5}">
                      <a16:colId xmlns:a16="http://schemas.microsoft.com/office/drawing/2014/main" val="874494057"/>
                    </a:ext>
                  </a:extLst>
                </a:gridCol>
              </a:tblGrid>
              <a:tr h="411480">
                <a:tc>
                  <a:txBody>
                    <a:bodyPr/>
                    <a:lstStyle/>
                    <a:p>
                      <a:pPr algn="ctr"/>
                      <a:r>
                        <a:rPr lang="en-US" sz="1600" dirty="0"/>
                        <a:t>Application </a:t>
                      </a:r>
                    </a:p>
                  </a:txBody>
                  <a:tcPr/>
                </a:tc>
                <a:tc>
                  <a:txBody>
                    <a:bodyPr/>
                    <a:lstStyle/>
                    <a:p>
                      <a:pPr algn="ctr"/>
                      <a:r>
                        <a:rPr lang="en-US" sz="1600" dirty="0"/>
                        <a:t>Cost</a:t>
                      </a:r>
                    </a:p>
                  </a:txBody>
                  <a:tcPr/>
                </a:tc>
                <a:tc>
                  <a:txBody>
                    <a:bodyPr/>
                    <a:lstStyle/>
                    <a:p>
                      <a:pPr algn="ctr"/>
                      <a:r>
                        <a:rPr lang="en-US" sz="1600" dirty="0"/>
                        <a:t>Description</a:t>
                      </a:r>
                    </a:p>
                  </a:txBody>
                  <a:tcPr/>
                </a:tc>
                <a:tc>
                  <a:txBody>
                    <a:bodyPr/>
                    <a:lstStyle/>
                    <a:p>
                      <a:pPr algn="ctr"/>
                      <a:r>
                        <a:rPr lang="en-US" sz="1600" dirty="0"/>
                        <a:t>Keyword</a:t>
                      </a:r>
                      <a:r>
                        <a:rPr lang="en-US" sz="1600" baseline="0" dirty="0"/>
                        <a:t>(s)</a:t>
                      </a:r>
                      <a:endParaRPr lang="en-US" sz="1600" dirty="0"/>
                    </a:p>
                  </a:txBody>
                  <a:tcPr/>
                </a:tc>
                <a:extLst>
                  <a:ext uri="{0D108BD9-81ED-4DB2-BD59-A6C34878D82A}">
                    <a16:rowId xmlns:a16="http://schemas.microsoft.com/office/drawing/2014/main" val="17170173"/>
                  </a:ext>
                </a:extLst>
              </a:tr>
              <a:tr h="370840">
                <a:tc>
                  <a:txBody>
                    <a:bodyPr/>
                    <a:lstStyle/>
                    <a:p>
                      <a:pPr marL="0" marR="0">
                        <a:lnSpc>
                          <a:spcPct val="106000"/>
                        </a:lnSpc>
                        <a:spcBef>
                          <a:spcPts val="0"/>
                        </a:spcBef>
                        <a:spcAft>
                          <a:spcPts val="0"/>
                        </a:spcAft>
                      </a:pPr>
                      <a:r>
                        <a:rPr lang="en-US" sz="1600" b="0" i="0" dirty="0">
                          <a:solidFill>
                            <a:schemeClr val="tx1"/>
                          </a:solidFill>
                          <a:effectLst/>
                          <a:latin typeface="Calibri"/>
                          <a:ea typeface="Calibri"/>
                          <a:cs typeface="Times New Roman"/>
                          <a:hlinkClick r:id="rId2"/>
                        </a:rPr>
                        <a:t>BiliCalc</a:t>
                      </a:r>
                      <a:endParaRPr lang="en-US" sz="1600" b="0" i="0">
                        <a:solidFill>
                          <a:schemeClr val="tx1"/>
                        </a:solidFill>
                        <a:effectLst/>
                        <a:latin typeface="Calibri"/>
                        <a:ea typeface="Calibri"/>
                        <a:cs typeface="Times New Roman"/>
                      </a:endParaRPr>
                    </a:p>
                  </a:txBody>
                  <a:tcPr marL="68580" marR="68580" marT="9525" marB="0"/>
                </a:tc>
                <a:tc>
                  <a:txBody>
                    <a:bodyPr/>
                    <a:lstStyle/>
                    <a:p>
                      <a:pPr marL="0" marR="0" algn="ctr">
                        <a:lnSpc>
                          <a:spcPct val="106000"/>
                        </a:lnSpc>
                        <a:spcBef>
                          <a:spcPts val="0"/>
                        </a:spcBef>
                        <a:spcAft>
                          <a:spcPts val="0"/>
                        </a:spcAft>
                      </a:pPr>
                      <a:r>
                        <a:rPr lang="en-US" sz="1400" b="0" dirty="0">
                          <a:solidFill>
                            <a:schemeClr val="tx1"/>
                          </a:solidFill>
                          <a:effectLst/>
                          <a:latin typeface="+mj-lt"/>
                          <a:ea typeface="Calibri" panose="020F0502020204030204" pitchFamily="34" charset="0"/>
                          <a:cs typeface="Times New Roman" panose="02020603050405020304" pitchFamily="18" charset="0"/>
                        </a:rPr>
                        <a:t>$1.99</a:t>
                      </a:r>
                    </a:p>
                  </a:txBody>
                  <a:tcPr marL="68580" marR="68580" marT="9525" marB="0"/>
                </a:tc>
                <a:tc>
                  <a:txBody>
                    <a:bodyPr/>
                    <a:lstStyle/>
                    <a:p>
                      <a:pPr marL="0" marR="0">
                        <a:lnSpc>
                          <a:spcPct val="106000"/>
                        </a:lnSpc>
                        <a:spcBef>
                          <a:spcPts val="0"/>
                        </a:spcBef>
                        <a:spcAft>
                          <a:spcPts val="0"/>
                        </a:spcAft>
                      </a:pPr>
                      <a:r>
                        <a:rPr lang="en-US" sz="1400" b="0" dirty="0">
                          <a:solidFill>
                            <a:schemeClr val="tx1"/>
                          </a:solidFill>
                          <a:effectLst/>
                          <a:latin typeface="+mj-lt"/>
                          <a:ea typeface="Calibri" panose="020F0502020204030204" pitchFamily="34" charset="0"/>
                          <a:cs typeface="Times New Roman" panose="02020603050405020304" pitchFamily="18" charset="0"/>
                        </a:rPr>
                        <a:t> Calculates the risk factors for high bilirubin levels in newborns.</a:t>
                      </a:r>
                    </a:p>
                  </a:txBody>
                  <a:tcPr marL="68580" marR="68580" marT="9525" marB="0"/>
                </a:tc>
                <a:tc>
                  <a:txBody>
                    <a:bodyPr/>
                    <a:lstStyle/>
                    <a:p>
                      <a:pPr marL="0" marR="0">
                        <a:lnSpc>
                          <a:spcPct val="107000"/>
                        </a:lnSpc>
                        <a:spcBef>
                          <a:spcPts val="0"/>
                        </a:spcBef>
                        <a:spcAft>
                          <a:spcPts val="0"/>
                        </a:spcAft>
                      </a:pPr>
                      <a:r>
                        <a:rPr lang="en-US" sz="1400" b="0" dirty="0">
                          <a:solidFill>
                            <a:schemeClr val="tx1"/>
                          </a:solidFill>
                          <a:effectLst/>
                          <a:latin typeface="+mj-lt"/>
                          <a:ea typeface="Calibri" panose="020F0502020204030204" pitchFamily="34" charset="0"/>
                          <a:cs typeface="Times New Roman" panose="02020603050405020304" pitchFamily="18" charset="0"/>
                        </a:rPr>
                        <a:t>Bilirubin, Jaundice,</a:t>
                      </a:r>
                      <a:r>
                        <a:rPr lang="en-US" sz="1400" b="0" baseline="0" dirty="0">
                          <a:solidFill>
                            <a:schemeClr val="tx1"/>
                          </a:solidFill>
                          <a:effectLst/>
                          <a:latin typeface="+mj-lt"/>
                          <a:ea typeface="Calibri" panose="020F0502020204030204" pitchFamily="34" charset="0"/>
                          <a:cs typeface="Times New Roman" panose="02020603050405020304" pitchFamily="18" charset="0"/>
                        </a:rPr>
                        <a:t> Risk</a:t>
                      </a:r>
                      <a:endParaRPr lang="en-US" sz="1400" b="0" dirty="0">
                        <a:solidFill>
                          <a:schemeClr val="tx1"/>
                        </a:solidFill>
                        <a:effectLst/>
                        <a:latin typeface="+mj-lt"/>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356972202"/>
                  </a:ext>
                </a:extLst>
              </a:tr>
              <a:tr h="370840">
                <a:tc>
                  <a:txBody>
                    <a:bodyPr/>
                    <a:lstStyle/>
                    <a:p>
                      <a:pPr marL="0" marR="0">
                        <a:lnSpc>
                          <a:spcPct val="106000"/>
                        </a:lnSpc>
                        <a:spcBef>
                          <a:spcPts val="0"/>
                        </a:spcBef>
                        <a:spcAft>
                          <a:spcPts val="0"/>
                        </a:spcAft>
                      </a:pPr>
                      <a:r>
                        <a:rPr lang="en-US" sz="1600" u="sng" kern="1200" dirty="0">
                          <a:effectLst/>
                          <a:hlinkClick r:id="rId3"/>
                        </a:rPr>
                        <a:t>CDC Vaccine Schedules</a:t>
                      </a:r>
                      <a:endParaRPr lang="en-US" sz="1600" b="0" dirty="0">
                        <a:solidFill>
                          <a:schemeClr val="tx1"/>
                        </a:solidFill>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6000"/>
                        </a:lnSpc>
                        <a:spcBef>
                          <a:spcPts val="0"/>
                        </a:spcBef>
                        <a:spcAft>
                          <a:spcPts val="0"/>
                        </a:spcAft>
                      </a:pPr>
                      <a:r>
                        <a:rPr lang="en-US" sz="1400" kern="1200" dirty="0">
                          <a:effectLst/>
                        </a:rPr>
                        <a:t>Free</a:t>
                      </a:r>
                      <a:endParaRPr lang="en-US" sz="1400" b="0" dirty="0">
                        <a:solidFill>
                          <a:schemeClr val="tx1"/>
                        </a:solidFill>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6000"/>
                        </a:lnSpc>
                        <a:spcBef>
                          <a:spcPts val="0"/>
                        </a:spcBef>
                        <a:spcAft>
                          <a:spcPts val="0"/>
                        </a:spcAft>
                      </a:pPr>
                      <a:r>
                        <a:rPr lang="en-US" sz="1400" kern="1200" dirty="0">
                          <a:effectLst/>
                        </a:rPr>
                        <a:t>App color-codes charts for child, adolescent, and adult vaccines recommended by the Advisory Committee on Immunization Practices (ACIP).</a:t>
                      </a:r>
                      <a:endParaRPr lang="en-US" sz="1400" b="0" dirty="0">
                        <a:solidFill>
                          <a:schemeClr val="tx1"/>
                        </a:solidFill>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0"/>
                        </a:spcAft>
                      </a:pPr>
                      <a:r>
                        <a:rPr lang="en-US" sz="1400" kern="1200" dirty="0">
                          <a:effectLst/>
                        </a:rPr>
                        <a:t>Vaccines</a:t>
                      </a:r>
                      <a:endParaRPr lang="en-US" sz="1400" b="0" dirty="0">
                        <a:solidFill>
                          <a:schemeClr val="tx1"/>
                        </a:solidFill>
                        <a:effectLst/>
                        <a:latin typeface="+mj-lt"/>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3671608665"/>
                  </a:ext>
                </a:extLst>
              </a:tr>
              <a:tr h="370840">
                <a:tc>
                  <a:txBody>
                    <a:bodyPr/>
                    <a:lstStyle/>
                    <a:p>
                      <a:pPr marL="0" marR="0">
                        <a:lnSpc>
                          <a:spcPct val="107000"/>
                        </a:lnSpc>
                        <a:spcBef>
                          <a:spcPts val="0"/>
                        </a:spcBef>
                        <a:spcAft>
                          <a:spcPts val="0"/>
                        </a:spcAft>
                      </a:pPr>
                      <a:r>
                        <a:rPr lang="en-US" sz="1600" u="sng" kern="1200" dirty="0">
                          <a:effectLst/>
                          <a:hlinkClick r:id="rId4"/>
                        </a:rPr>
                        <a:t>CM Child Protector</a:t>
                      </a:r>
                      <a:endParaRPr lang="en-US" sz="1600" dirty="0">
                        <a:effectLst/>
                      </a:endParaRPr>
                    </a:p>
                    <a:p>
                      <a:pPr marL="0" marR="0">
                        <a:lnSpc>
                          <a:spcPct val="107000"/>
                        </a:lnSpc>
                        <a:spcBef>
                          <a:spcPts val="0"/>
                        </a:spcBef>
                        <a:spcAft>
                          <a:spcPts val="0"/>
                        </a:spcAft>
                      </a:pPr>
                      <a:r>
                        <a:rPr lang="en-US" sz="1100" kern="1200" dirty="0">
                          <a:effectLst/>
                        </a:rPr>
                        <a:t>(by Children’s Mercy Hospital)</a:t>
                      </a:r>
                      <a:endParaRPr lang="en-US" sz="1100" dirty="0">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0"/>
                        </a:spcAft>
                      </a:pPr>
                      <a:r>
                        <a:rPr lang="en-US" sz="1400" kern="1200" dirty="0">
                          <a:effectLst/>
                        </a:rPr>
                        <a:t>Free</a:t>
                      </a:r>
                      <a:endParaRPr lang="en-US" sz="1400" dirty="0">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0"/>
                        </a:spcAft>
                      </a:pPr>
                      <a:r>
                        <a:rPr lang="en-US" sz="1400" kern="1200" dirty="0">
                          <a:effectLst/>
                        </a:rPr>
                        <a:t>This app will assist Children’s Protective Services, law enforcement and medical personnel when evaluating children who may have been physically abused.</a:t>
                      </a:r>
                      <a:endParaRPr lang="en-US" sz="1400" dirty="0">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0"/>
                        </a:spcAft>
                      </a:pPr>
                      <a:r>
                        <a:rPr lang="en-US" sz="1400" kern="1200" dirty="0">
                          <a:effectLst/>
                        </a:rPr>
                        <a:t>Child Abuse Evaluation Guide</a:t>
                      </a:r>
                      <a:endParaRPr lang="en-US" sz="1400" dirty="0">
                        <a:effectLst/>
                        <a:latin typeface="+mj-lt"/>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944045219"/>
                  </a:ext>
                </a:extLst>
              </a:tr>
              <a:tr h="268847">
                <a:tc>
                  <a:txBody>
                    <a:bodyPr/>
                    <a:lstStyle/>
                    <a:p>
                      <a:pPr marL="0" marR="0">
                        <a:lnSpc>
                          <a:spcPct val="107000"/>
                        </a:lnSpc>
                        <a:spcBef>
                          <a:spcPts val="0"/>
                        </a:spcBef>
                        <a:spcAft>
                          <a:spcPts val="0"/>
                        </a:spcAft>
                      </a:pPr>
                      <a:r>
                        <a:rPr lang="en-US" sz="1600" u="sng" kern="1200" dirty="0">
                          <a:effectLst/>
                          <a:hlinkClick r:id="rId5"/>
                        </a:rPr>
                        <a:t>CM PedsGuide </a:t>
                      </a:r>
                      <a:endParaRPr lang="en-US" sz="1600" dirty="0">
                        <a:effectLst/>
                      </a:endParaRPr>
                    </a:p>
                    <a:p>
                      <a:pPr marL="0" marR="0">
                        <a:lnSpc>
                          <a:spcPct val="107000"/>
                        </a:lnSpc>
                        <a:spcBef>
                          <a:spcPts val="0"/>
                        </a:spcBef>
                        <a:spcAft>
                          <a:spcPts val="0"/>
                        </a:spcAft>
                      </a:pPr>
                      <a:r>
                        <a:rPr lang="en-US" sz="1100" kern="1200" dirty="0">
                          <a:effectLst/>
                        </a:rPr>
                        <a:t>(by Children’s Mercy Hospital)</a:t>
                      </a:r>
                      <a:endParaRPr lang="en-US" sz="1100" dirty="0">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0"/>
                        </a:spcAft>
                      </a:pPr>
                      <a:r>
                        <a:rPr lang="en-US" sz="1400" kern="1200" dirty="0">
                          <a:effectLst/>
                        </a:rPr>
                        <a:t>Free</a:t>
                      </a:r>
                      <a:endParaRPr lang="en-US" sz="1400" dirty="0">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0"/>
                        </a:spcAft>
                      </a:pPr>
                      <a:r>
                        <a:rPr lang="en-US" sz="1400" kern="1200" dirty="0">
                          <a:effectLst/>
                        </a:rPr>
                        <a:t>Users have access to step-by-step management recommendations for different acute illness scenarios that incorporate evidence based practices and expert opinion.</a:t>
                      </a:r>
                      <a:endParaRPr lang="en-US" sz="1400" dirty="0">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0"/>
                        </a:spcAft>
                      </a:pPr>
                      <a:r>
                        <a:rPr lang="en-US" sz="1400" kern="1200" dirty="0">
                          <a:effectLst/>
                        </a:rPr>
                        <a:t>Point of Care</a:t>
                      </a:r>
                      <a:endParaRPr lang="en-US" sz="1400" dirty="0">
                        <a:effectLst/>
                        <a:latin typeface="+mj-lt"/>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879895095"/>
                  </a:ext>
                </a:extLst>
              </a:tr>
              <a:tr h="370840">
                <a:tc>
                  <a:txBody>
                    <a:bodyPr/>
                    <a:lstStyle/>
                    <a:p>
                      <a:pPr marL="0" marR="0">
                        <a:lnSpc>
                          <a:spcPct val="106000"/>
                        </a:lnSpc>
                        <a:spcBef>
                          <a:spcPts val="0"/>
                        </a:spcBef>
                        <a:spcAft>
                          <a:spcPts val="0"/>
                        </a:spcAft>
                      </a:pPr>
                      <a:r>
                        <a:rPr lang="en-US" sz="1600" b="0" u="sng" kern="1200" dirty="0">
                          <a:effectLst/>
                          <a:hlinkClick r:id="rId6"/>
                        </a:rPr>
                        <a:t>Pedi QuikCalc </a:t>
                      </a:r>
                      <a:r>
                        <a:rPr lang="en-US" sz="1600" b="0" u="sng" kern="1200" dirty="0">
                          <a:effectLst/>
                        </a:rPr>
                        <a:t>5</a:t>
                      </a:r>
                      <a:endParaRPr lang="en-US" sz="1600" b="0" dirty="0">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6000"/>
                        </a:lnSpc>
                        <a:spcBef>
                          <a:spcPts val="0"/>
                        </a:spcBef>
                        <a:spcAft>
                          <a:spcPts val="0"/>
                        </a:spcAft>
                      </a:pPr>
                      <a:r>
                        <a:rPr lang="en-US" sz="1400" kern="1200" dirty="0">
                          <a:effectLst/>
                        </a:rPr>
                        <a:t>$4.99</a:t>
                      </a:r>
                      <a:endParaRPr lang="en-US" sz="1400" dirty="0">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6000"/>
                        </a:lnSpc>
                        <a:spcBef>
                          <a:spcPts val="0"/>
                        </a:spcBef>
                        <a:spcAft>
                          <a:spcPts val="0"/>
                        </a:spcAft>
                      </a:pPr>
                      <a:r>
                        <a:rPr lang="en-US" sz="1400" kern="1200" dirty="0">
                          <a:effectLst/>
                        </a:rPr>
                        <a:t>Instant access to weight-based drug dosing, IV fluid rates, weight conversions, and so much more. </a:t>
                      </a:r>
                      <a:endParaRPr lang="en-US" sz="1400" dirty="0">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0"/>
                        </a:spcAft>
                      </a:pPr>
                      <a:r>
                        <a:rPr lang="en-US" sz="1400" kern="1200" dirty="0">
                          <a:effectLst/>
                        </a:rPr>
                        <a:t>Drug Dosing</a:t>
                      </a:r>
                      <a:endParaRPr lang="en-US" sz="1400" dirty="0">
                        <a:effectLst/>
                        <a:latin typeface="+mj-lt"/>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val="984572109"/>
                  </a:ext>
                </a:extLst>
              </a:tr>
              <a:tr h="370840">
                <a:tc>
                  <a:txBody>
                    <a:bodyPr/>
                    <a:lstStyle/>
                    <a:p>
                      <a:pPr marL="0" marR="0">
                        <a:lnSpc>
                          <a:spcPct val="106000"/>
                        </a:lnSpc>
                        <a:spcBef>
                          <a:spcPts val="0"/>
                        </a:spcBef>
                        <a:spcAft>
                          <a:spcPts val="0"/>
                        </a:spcAft>
                      </a:pPr>
                      <a:r>
                        <a:rPr lang="en-US" sz="1600" u="sng" kern="1200" dirty="0">
                          <a:effectLst/>
                          <a:hlinkClick r:id="rId7"/>
                        </a:rPr>
                        <a:t>Pedi STAT</a:t>
                      </a:r>
                      <a:endParaRPr lang="en-US" sz="1600" dirty="0">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6000"/>
                        </a:lnSpc>
                        <a:spcBef>
                          <a:spcPts val="0"/>
                        </a:spcBef>
                        <a:spcAft>
                          <a:spcPts val="0"/>
                        </a:spcAft>
                      </a:pPr>
                      <a:r>
                        <a:rPr lang="en-US" sz="1400" kern="1200" dirty="0">
                          <a:effectLst/>
                        </a:rPr>
                        <a:t>$4.99</a:t>
                      </a:r>
                      <a:endParaRPr lang="en-US" sz="1400" dirty="0">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6000"/>
                        </a:lnSpc>
                        <a:spcBef>
                          <a:spcPts val="0"/>
                        </a:spcBef>
                        <a:spcAft>
                          <a:spcPts val="0"/>
                        </a:spcAft>
                      </a:pPr>
                      <a:r>
                        <a:rPr lang="en-US" sz="1400" kern="1200" dirty="0">
                          <a:effectLst/>
                        </a:rPr>
                        <a:t>Pedi-STAT is a rapid reference for RNs, paramedics, physicians and other healthcare professionals caring for pediatric patients in the emergency or critical care environment.</a:t>
                      </a:r>
                      <a:endParaRPr lang="en-US" sz="1400" dirty="0">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0"/>
                        </a:spcAft>
                      </a:pPr>
                      <a:r>
                        <a:rPr lang="en-US" sz="1400" kern="1200" dirty="0">
                          <a:effectLst/>
                        </a:rPr>
                        <a:t>*Recommended by Dr. Sperling</a:t>
                      </a:r>
                      <a:endParaRPr lang="en-US" sz="1400" dirty="0">
                        <a:effectLst/>
                        <a:latin typeface="+mj-lt"/>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602046580"/>
                  </a:ext>
                </a:extLst>
              </a:tr>
              <a:tr h="370840">
                <a:tc>
                  <a:txBody>
                    <a:bodyPr/>
                    <a:lstStyle/>
                    <a:p>
                      <a:pPr marL="0" marR="0">
                        <a:lnSpc>
                          <a:spcPct val="106000"/>
                        </a:lnSpc>
                        <a:spcBef>
                          <a:spcPts val="0"/>
                        </a:spcBef>
                        <a:spcAft>
                          <a:spcPts val="0"/>
                        </a:spcAft>
                      </a:pPr>
                      <a:r>
                        <a:rPr lang="en-US" sz="1600" u="sng" kern="1200" dirty="0">
                          <a:effectLst/>
                          <a:hlinkClick r:id="rId8"/>
                        </a:rPr>
                        <a:t>PEMSoft </a:t>
                      </a:r>
                      <a:endParaRPr lang="en-US" sz="1600" dirty="0">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6000"/>
                        </a:lnSpc>
                        <a:spcBef>
                          <a:spcPts val="0"/>
                        </a:spcBef>
                        <a:spcAft>
                          <a:spcPts val="0"/>
                        </a:spcAft>
                      </a:pPr>
                      <a:r>
                        <a:rPr lang="en-US" sz="1400" kern="1200" dirty="0">
                          <a:effectLst/>
                        </a:rPr>
                        <a:t>In-App purchase- Free</a:t>
                      </a:r>
                      <a:endParaRPr lang="en-US" sz="1400" dirty="0">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6000"/>
                        </a:lnSpc>
                        <a:spcBef>
                          <a:spcPts val="0"/>
                        </a:spcBef>
                        <a:spcAft>
                          <a:spcPts val="0"/>
                        </a:spcAft>
                      </a:pPr>
                      <a:r>
                        <a:rPr lang="en-US" sz="1400" kern="1200" dirty="0">
                          <a:effectLst/>
                        </a:rPr>
                        <a:t>A resource covering the entire spectrum of neonatal, infant, child, adolescent and young adult health. </a:t>
                      </a:r>
                      <a:endParaRPr lang="en-US" sz="1400" dirty="0">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0"/>
                        </a:spcAft>
                      </a:pPr>
                      <a:r>
                        <a:rPr lang="en-US" sz="1400" kern="1200" dirty="0">
                          <a:effectLst/>
                        </a:rPr>
                        <a:t>Resource</a:t>
                      </a:r>
                      <a:endParaRPr lang="en-US" sz="1400" dirty="0">
                        <a:effectLst/>
                        <a:latin typeface="+mj-lt"/>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val="1502927144"/>
                  </a:ext>
                </a:extLst>
              </a:tr>
              <a:tr h="370840">
                <a:tc>
                  <a:txBody>
                    <a:bodyPr/>
                    <a:lstStyle/>
                    <a:p>
                      <a:pPr marL="0" marR="0">
                        <a:lnSpc>
                          <a:spcPct val="107000"/>
                        </a:lnSpc>
                        <a:spcBef>
                          <a:spcPts val="0"/>
                        </a:spcBef>
                        <a:spcAft>
                          <a:spcPts val="0"/>
                        </a:spcAft>
                      </a:pPr>
                      <a:r>
                        <a:rPr lang="en-US" sz="1600" u="sng" kern="1200" dirty="0">
                          <a:effectLst/>
                          <a:hlinkClick r:id="rId9"/>
                        </a:rPr>
                        <a:t>Simply Sayin’</a:t>
                      </a:r>
                      <a:endParaRPr lang="en-US" sz="1600" dirty="0">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0"/>
                        </a:spcAft>
                      </a:pPr>
                      <a:r>
                        <a:rPr lang="en-US" sz="1400" kern="1200" dirty="0">
                          <a:effectLst/>
                        </a:rPr>
                        <a:t>Free</a:t>
                      </a:r>
                      <a:endParaRPr lang="en-US" sz="1400" dirty="0">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0"/>
                        </a:spcAft>
                      </a:pPr>
                      <a:r>
                        <a:rPr lang="en-US" sz="1400" kern="1200" dirty="0">
                          <a:effectLst/>
                        </a:rPr>
                        <a:t>The award-winning Simply Sayin’™ app uses pictures, sounds and a family-friendly glossary of terms to facilitate clear conversations between the healthcare provider, child, and family.</a:t>
                      </a:r>
                      <a:endParaRPr lang="en-US" sz="1400" dirty="0">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0"/>
                        </a:spcAft>
                      </a:pPr>
                      <a:r>
                        <a:rPr lang="en-US" sz="1400" kern="1200" dirty="0">
                          <a:effectLst/>
                        </a:rPr>
                        <a:t>Conversation facilitator</a:t>
                      </a:r>
                      <a:endParaRPr lang="en-US" sz="1400" dirty="0">
                        <a:effectLst/>
                        <a:latin typeface="+mj-lt"/>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4282282925"/>
                  </a:ext>
                </a:extLst>
              </a:tr>
            </a:tbl>
          </a:graphicData>
        </a:graphic>
      </p:graphicFrame>
    </p:spTree>
    <p:extLst>
      <p:ext uri="{BB962C8B-B14F-4D97-AF65-F5344CB8AC3E}">
        <p14:creationId xmlns:p14="http://schemas.microsoft.com/office/powerpoint/2010/main" val="41928522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Table of Contents – </a:t>
            </a:r>
            <a:endParaRPr lang="en-US" dirty="0">
              <a:highlight>
                <a:srgbClr val="FFFF00"/>
              </a:highlight>
            </a:endParaRPr>
          </a:p>
        </p:txBody>
      </p:sp>
      <p:sp>
        <p:nvSpPr>
          <p:cNvPr id="5" name="Content Placeholder 4"/>
          <p:cNvSpPr>
            <a:spLocks noGrp="1"/>
          </p:cNvSpPr>
          <p:nvPr>
            <p:ph sz="half" idx="1"/>
          </p:nvPr>
        </p:nvSpPr>
        <p:spPr/>
        <p:txBody>
          <a:bodyPr>
            <a:normAutofit fontScale="92500" lnSpcReduction="10000"/>
          </a:bodyPr>
          <a:lstStyle/>
          <a:p>
            <a:r>
              <a:rPr lang="en-US" dirty="0">
                <a:hlinkClick r:id="rId2" action="ppaction://hlinksldjump"/>
              </a:rPr>
              <a:t>USMLE Preparation Apps</a:t>
            </a:r>
            <a:endParaRPr lang="en-US" dirty="0"/>
          </a:p>
          <a:p>
            <a:r>
              <a:rPr lang="en-US" dirty="0">
                <a:hlinkClick r:id="rId3" action="ppaction://hlinksldjump"/>
              </a:rPr>
              <a:t>Course Tools</a:t>
            </a:r>
            <a:endParaRPr lang="en-US" dirty="0"/>
          </a:p>
          <a:p>
            <a:r>
              <a:rPr lang="en-US" dirty="0">
                <a:hlinkClick r:id="rId4" action="ppaction://hlinksldjump"/>
              </a:rPr>
              <a:t>Notetaking/Productivity Tools</a:t>
            </a:r>
            <a:endParaRPr lang="en-US" dirty="0"/>
          </a:p>
          <a:p>
            <a:r>
              <a:rPr lang="en-US" dirty="0">
                <a:hlinkClick r:id="rId5" action="ppaction://hlinksldjump"/>
              </a:rPr>
              <a:t>FBS Curriculum Resources </a:t>
            </a:r>
            <a:endParaRPr lang="en-US" dirty="0"/>
          </a:p>
          <a:p>
            <a:r>
              <a:rPr lang="en-US" dirty="0">
                <a:hlinkClick r:id="rId6" action="ppaction://hlinksldjump"/>
              </a:rPr>
              <a:t>NSB Curriculum Resources</a:t>
            </a:r>
            <a:endParaRPr lang="en-US" dirty="0"/>
          </a:p>
          <a:p>
            <a:r>
              <a:rPr lang="en-US" dirty="0">
                <a:hlinkClick r:id="rId7" action="ppaction://hlinksldjump"/>
              </a:rPr>
              <a:t>PT Curriculum Resources</a:t>
            </a:r>
            <a:endParaRPr lang="en-US" dirty="0"/>
          </a:p>
          <a:p>
            <a:r>
              <a:rPr lang="en-US" dirty="0">
                <a:hlinkClick r:id="rId8" action="ppaction://hlinksldjump"/>
              </a:rPr>
              <a:t>FOM Curriculum Resources</a:t>
            </a:r>
            <a:endParaRPr lang="en-US" dirty="0"/>
          </a:p>
          <a:p>
            <a:r>
              <a:rPr lang="en-US" dirty="0">
                <a:hlinkClick r:id="rId9" action="ppaction://hlinksldjump"/>
              </a:rPr>
              <a:t>Radiology Curriculum Resources </a:t>
            </a:r>
            <a:endParaRPr lang="en-US" dirty="0"/>
          </a:p>
          <a:p>
            <a:r>
              <a:rPr lang="en-US" dirty="0">
                <a:hlinkClick r:id="rId10" action="ppaction://hlinksldjump"/>
              </a:rPr>
              <a:t>Library Resources</a:t>
            </a:r>
            <a:endParaRPr lang="en-US" dirty="0"/>
          </a:p>
          <a:p>
            <a:r>
              <a:rPr lang="en-US" dirty="0">
                <a:hlinkClick r:id="rId11" action="ppaction://hlinksldjump"/>
              </a:rPr>
              <a:t>Point of Care- Reference</a:t>
            </a:r>
            <a:endParaRPr lang="en-US" dirty="0"/>
          </a:p>
          <a:p>
            <a:endParaRPr lang="en-US" dirty="0"/>
          </a:p>
        </p:txBody>
      </p:sp>
      <p:sp>
        <p:nvSpPr>
          <p:cNvPr id="10" name="Content Placeholder 9"/>
          <p:cNvSpPr>
            <a:spLocks noGrp="1"/>
          </p:cNvSpPr>
          <p:nvPr>
            <p:ph sz="half" idx="2"/>
          </p:nvPr>
        </p:nvSpPr>
        <p:spPr/>
        <p:txBody>
          <a:bodyPr>
            <a:normAutofit fontScale="92500" lnSpcReduction="10000"/>
          </a:bodyPr>
          <a:lstStyle/>
          <a:p>
            <a:r>
              <a:rPr lang="en-US">
                <a:hlinkClick r:id="rId12" action="ppaction://hlinksldjump"/>
              </a:rPr>
              <a:t>Point of Care- Tools</a:t>
            </a:r>
            <a:endParaRPr lang="en-US"/>
          </a:p>
          <a:p>
            <a:r>
              <a:rPr lang="en-US">
                <a:hlinkClick r:id="rId13" action="ppaction://hlinksldjump"/>
              </a:rPr>
              <a:t>Point of Care- Drug Information</a:t>
            </a:r>
            <a:endParaRPr lang="en-US"/>
          </a:p>
          <a:p>
            <a:r>
              <a:rPr lang="en-US">
                <a:hlinkClick r:id="rId14" action="ppaction://hlinksldjump"/>
              </a:rPr>
              <a:t>Clerkship- Community &amp; Preventive Medicine</a:t>
            </a:r>
            <a:endParaRPr lang="en-US"/>
          </a:p>
          <a:p>
            <a:r>
              <a:rPr lang="en-US">
                <a:hlinkClick r:id="rId15" action="ppaction://hlinksldjump"/>
              </a:rPr>
              <a:t>Clerkship- </a:t>
            </a:r>
            <a:r>
              <a:rPr lang="en-US" altLang="en-US">
                <a:hlinkClick r:id="rId15" action="ppaction://hlinksldjump"/>
              </a:rPr>
              <a:t>Critical Care/ Anesthesia</a:t>
            </a:r>
            <a:r>
              <a:rPr lang="en-US">
                <a:hlinkClick r:id="rId15" action="ppaction://hlinksldjump"/>
              </a:rPr>
              <a:t> </a:t>
            </a:r>
            <a:endParaRPr lang="en-US"/>
          </a:p>
          <a:p>
            <a:r>
              <a:rPr lang="en-US">
                <a:hlinkClick r:id="rId16" action="ppaction://hlinksldjump"/>
              </a:rPr>
              <a:t>Clerkship- </a:t>
            </a:r>
            <a:r>
              <a:rPr lang="en-US" altLang="en-US">
                <a:hlinkClick r:id="rId16" action="ppaction://hlinksldjump"/>
              </a:rPr>
              <a:t>Geriatrics/ Palliative Care</a:t>
            </a:r>
          </a:p>
          <a:p>
            <a:r>
              <a:rPr lang="en-US">
                <a:hlinkClick r:id="rId17" action="ppaction://hlinksldjump"/>
              </a:rPr>
              <a:t>Clerkship- Medicine </a:t>
            </a:r>
            <a:endParaRPr lang="en-US"/>
          </a:p>
          <a:p>
            <a:r>
              <a:rPr lang="en-US">
                <a:hlinkClick r:id="rId18" action="ppaction://hlinksldjump"/>
              </a:rPr>
              <a:t>Clerkship- OB/GYN </a:t>
            </a:r>
            <a:endParaRPr lang="en-US"/>
          </a:p>
          <a:p>
            <a:r>
              <a:rPr lang="en-US">
                <a:hlinkClick r:id="rId19" action="ppaction://hlinksldjump"/>
              </a:rPr>
              <a:t>Clerkship- Pediatrics</a:t>
            </a:r>
            <a:endParaRPr lang="en-US"/>
          </a:p>
          <a:p>
            <a:r>
              <a:rPr lang="en-US">
                <a:hlinkClick r:id="rId20" action="ppaction://hlinksldjump"/>
              </a:rPr>
              <a:t>Clerkship- Psychiatry</a:t>
            </a:r>
            <a:endParaRPr lang="en-US"/>
          </a:p>
          <a:p>
            <a:r>
              <a:rPr lang="en-US">
                <a:hlinkClick r:id="rId21" action="ppaction://hlinksldjump"/>
              </a:rPr>
              <a:t>Clerkship- Surgery</a:t>
            </a:r>
            <a:endParaRPr lang="en-US"/>
          </a:p>
          <a:p>
            <a:endParaRPr lang="en-US"/>
          </a:p>
          <a:p>
            <a:endParaRPr lang="en-US" dirty="0"/>
          </a:p>
        </p:txBody>
      </p:sp>
      <p:sp>
        <p:nvSpPr>
          <p:cNvPr id="2" name="Rectangle 1"/>
          <p:cNvSpPr/>
          <p:nvPr/>
        </p:nvSpPr>
        <p:spPr>
          <a:xfrm>
            <a:off x="4068627" y="6176963"/>
            <a:ext cx="2777491" cy="369332"/>
          </a:xfrm>
          <a:prstGeom prst="rect">
            <a:avLst/>
          </a:prstGeom>
        </p:spPr>
        <p:txBody>
          <a:bodyPr wrap="none" lIns="91440" tIns="45720" rIns="91440" bIns="45720" anchor="t">
            <a:spAutoFit/>
          </a:bodyPr>
          <a:lstStyle/>
          <a:p>
            <a:pPr marL="0" indent="0" algn="ctr">
              <a:buNone/>
            </a:pPr>
            <a:r>
              <a:rPr lang="en-US" b="0" dirty="0">
                <a:latin typeface="+mj-lt"/>
                <a:hlinkClick r:id="rId22"/>
              </a:rPr>
              <a:t>App Feedback/Suggestions?</a:t>
            </a:r>
          </a:p>
        </p:txBody>
      </p:sp>
    </p:spTree>
    <p:extLst>
      <p:ext uri="{BB962C8B-B14F-4D97-AF65-F5344CB8AC3E}">
        <p14:creationId xmlns:p14="http://schemas.microsoft.com/office/powerpoint/2010/main" val="9367960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Clerkship- Psychiatry</a:t>
            </a:r>
            <a:endParaRPr lang="en-US" dirty="0"/>
          </a:p>
        </p:txBody>
      </p:sp>
      <p:graphicFrame>
        <p:nvGraphicFramePr>
          <p:cNvPr id="5" name="Content Placeholder 3"/>
          <p:cNvGraphicFramePr>
            <a:graphicFrameLocks/>
          </p:cNvGraphicFramePr>
          <p:nvPr>
            <p:extLst>
              <p:ext uri="{D42A27DB-BD31-4B8C-83A1-F6EECF244321}">
                <p14:modId xmlns:p14="http://schemas.microsoft.com/office/powerpoint/2010/main" val="1888763583"/>
              </p:ext>
            </p:extLst>
          </p:nvPr>
        </p:nvGraphicFramePr>
        <p:xfrm>
          <a:off x="266700" y="1435845"/>
          <a:ext cx="11658600" cy="4746689"/>
        </p:xfrm>
        <a:graphic>
          <a:graphicData uri="http://schemas.openxmlformats.org/drawingml/2006/table">
            <a:tbl>
              <a:tblPr firstRow="1" bandRow="1">
                <a:tableStyleId>{073A0DAA-6AF3-43AB-8588-CEC1D06C72B9}</a:tableStyleId>
              </a:tblPr>
              <a:tblGrid>
                <a:gridCol w="1914853">
                  <a:extLst>
                    <a:ext uri="{9D8B030D-6E8A-4147-A177-3AD203B41FA5}">
                      <a16:colId xmlns:a16="http://schemas.microsoft.com/office/drawing/2014/main" val="2249128916"/>
                    </a:ext>
                  </a:extLst>
                </a:gridCol>
                <a:gridCol w="983034">
                  <a:extLst>
                    <a:ext uri="{9D8B030D-6E8A-4147-A177-3AD203B41FA5}">
                      <a16:colId xmlns:a16="http://schemas.microsoft.com/office/drawing/2014/main" val="1286266293"/>
                    </a:ext>
                  </a:extLst>
                </a:gridCol>
                <a:gridCol w="6392149">
                  <a:extLst>
                    <a:ext uri="{9D8B030D-6E8A-4147-A177-3AD203B41FA5}">
                      <a16:colId xmlns:a16="http://schemas.microsoft.com/office/drawing/2014/main" val="3325704094"/>
                    </a:ext>
                  </a:extLst>
                </a:gridCol>
                <a:gridCol w="2368564">
                  <a:extLst>
                    <a:ext uri="{9D8B030D-6E8A-4147-A177-3AD203B41FA5}">
                      <a16:colId xmlns:a16="http://schemas.microsoft.com/office/drawing/2014/main" val="874494057"/>
                    </a:ext>
                  </a:extLst>
                </a:gridCol>
              </a:tblGrid>
              <a:tr h="411480">
                <a:tc>
                  <a:txBody>
                    <a:bodyPr/>
                    <a:lstStyle/>
                    <a:p>
                      <a:pPr algn="ctr"/>
                      <a:r>
                        <a:rPr lang="en-US" sz="1600" dirty="0"/>
                        <a:t>Application </a:t>
                      </a:r>
                    </a:p>
                  </a:txBody>
                  <a:tcPr/>
                </a:tc>
                <a:tc>
                  <a:txBody>
                    <a:bodyPr/>
                    <a:lstStyle/>
                    <a:p>
                      <a:pPr algn="ctr"/>
                      <a:r>
                        <a:rPr lang="en-US" sz="1600" dirty="0"/>
                        <a:t>Cost</a:t>
                      </a:r>
                    </a:p>
                  </a:txBody>
                  <a:tcPr/>
                </a:tc>
                <a:tc>
                  <a:txBody>
                    <a:bodyPr/>
                    <a:lstStyle/>
                    <a:p>
                      <a:pPr algn="ctr"/>
                      <a:r>
                        <a:rPr lang="en-US" sz="1600" dirty="0"/>
                        <a:t>Description</a:t>
                      </a:r>
                    </a:p>
                  </a:txBody>
                  <a:tcPr/>
                </a:tc>
                <a:tc>
                  <a:txBody>
                    <a:bodyPr/>
                    <a:lstStyle/>
                    <a:p>
                      <a:pPr algn="ctr"/>
                      <a:r>
                        <a:rPr lang="en-US" sz="1600" dirty="0"/>
                        <a:t>Keyword</a:t>
                      </a:r>
                      <a:r>
                        <a:rPr lang="en-US" sz="1600" baseline="0" dirty="0"/>
                        <a:t>(s)</a:t>
                      </a:r>
                      <a:endParaRPr lang="en-US" sz="1600" dirty="0"/>
                    </a:p>
                  </a:txBody>
                  <a:tcPr/>
                </a:tc>
                <a:extLst>
                  <a:ext uri="{0D108BD9-81ED-4DB2-BD59-A6C34878D82A}">
                    <a16:rowId xmlns:a16="http://schemas.microsoft.com/office/drawing/2014/main" val="17170173"/>
                  </a:ext>
                </a:extLst>
              </a:tr>
              <a:tr h="370840">
                <a:tc>
                  <a:txBody>
                    <a:bodyPr/>
                    <a:lstStyle/>
                    <a:p>
                      <a:pPr marL="0" marR="0">
                        <a:lnSpc>
                          <a:spcPct val="107000"/>
                        </a:lnSpc>
                        <a:spcBef>
                          <a:spcPts val="0"/>
                        </a:spcBef>
                        <a:spcAft>
                          <a:spcPts val="0"/>
                        </a:spcAft>
                      </a:pPr>
                      <a:r>
                        <a:rPr lang="en-US" sz="1600" u="sng" kern="1200" dirty="0">
                          <a:effectLst/>
                          <a:hlinkClick r:id="rId2"/>
                        </a:rPr>
                        <a:t>DSM-5-TR® Diagnostic Criteria</a:t>
                      </a:r>
                      <a:endParaRPr lang="en-US" sz="1200" dirty="0">
                        <a:effectLst/>
                        <a:latin typeface="+mj-lt"/>
                        <a:ea typeface="Calibri" panose="020F0502020204030204" pitchFamily="34" charset="0"/>
                        <a:cs typeface="Times New Roman" panose="02020603050405020304" pitchFamily="18" charset="0"/>
                      </a:endParaRPr>
                    </a:p>
                  </a:txBody>
                  <a:tcPr/>
                </a:tc>
                <a:tc>
                  <a:txBody>
                    <a:bodyPr/>
                    <a:lstStyle/>
                    <a:p>
                      <a:pPr marL="0" marR="0" algn="ctr">
                        <a:lnSpc>
                          <a:spcPct val="107000"/>
                        </a:lnSpc>
                        <a:spcBef>
                          <a:spcPts val="0"/>
                        </a:spcBef>
                        <a:spcAft>
                          <a:spcPts val="0"/>
                        </a:spcAft>
                      </a:pPr>
                      <a:r>
                        <a:rPr lang="en-US" sz="1400" kern="1200" dirty="0">
                          <a:effectLst/>
                        </a:rPr>
                        <a:t>$75.00</a:t>
                      </a:r>
                      <a:endParaRPr lang="en-US" sz="1100" dirty="0">
                        <a:effectLst/>
                        <a:latin typeface="+mj-lt"/>
                        <a:ea typeface="Calibri" panose="020F0502020204030204" pitchFamily="34" charset="0"/>
                        <a:cs typeface="Times New Roman" panose="02020603050405020304" pitchFamily="18" charset="0"/>
                      </a:endParaRPr>
                    </a:p>
                  </a:txBody>
                  <a:tcPr/>
                </a:tc>
                <a:tc>
                  <a:txBody>
                    <a:bodyPr/>
                    <a:lstStyle/>
                    <a:p>
                      <a:pPr marL="0" marR="0">
                        <a:lnSpc>
                          <a:spcPct val="107000"/>
                        </a:lnSpc>
                        <a:spcBef>
                          <a:spcPts val="0"/>
                        </a:spcBef>
                        <a:spcAft>
                          <a:spcPts val="0"/>
                        </a:spcAft>
                      </a:pPr>
                      <a:r>
                        <a:rPr lang="en-US" sz="1400" kern="1200" dirty="0">
                          <a:effectLst/>
                        </a:rPr>
                        <a:t>The DSM-5-TR® Diagnostic Criteria Mobile App has been fully redesigned and is a concise companion to the ultimate psychiatric reference, Diagnostic and Statistical Manual of Mental Disorders, Fifth Edition, Text Revision (DSM-5-TR®). It includes the fully revised diagnostic classification, as well as all the diagnostic criteria from DSM-5-TR® in an easy-to-use format. This handy reference provides mental health practitioners, researchers, and students quick access to the information essential to making a diagnosis.</a:t>
                      </a:r>
                    </a:p>
                  </a:txBody>
                  <a:tcPr/>
                </a:tc>
                <a:tc>
                  <a:txBody>
                    <a:bodyPr/>
                    <a:lstStyle/>
                    <a:p>
                      <a:pPr marL="0" marR="0">
                        <a:lnSpc>
                          <a:spcPct val="107000"/>
                        </a:lnSpc>
                        <a:spcBef>
                          <a:spcPts val="0"/>
                        </a:spcBef>
                        <a:spcAft>
                          <a:spcPts val="0"/>
                        </a:spcAft>
                      </a:pPr>
                      <a:r>
                        <a:rPr lang="en-US" sz="1400" kern="1200" dirty="0">
                          <a:effectLst/>
                        </a:rPr>
                        <a:t>Diagnosis, DSM 5 Official</a:t>
                      </a:r>
                      <a:endParaRPr lang="en-US" sz="1100" dirty="0">
                        <a:effectLst/>
                        <a:latin typeface="+mj-lt"/>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944045219"/>
                  </a:ext>
                </a:extLst>
              </a:tr>
              <a:tr h="370840">
                <a:tc>
                  <a:txBody>
                    <a:bodyPr/>
                    <a:lstStyle/>
                    <a:p>
                      <a:pPr marL="0" marR="0">
                        <a:lnSpc>
                          <a:spcPct val="107000"/>
                        </a:lnSpc>
                        <a:spcBef>
                          <a:spcPts val="0"/>
                        </a:spcBef>
                        <a:spcAft>
                          <a:spcPts val="0"/>
                        </a:spcAft>
                      </a:pPr>
                      <a:r>
                        <a:rPr lang="en-US" sz="1600" u="sng" kern="1200">
                          <a:effectLst/>
                          <a:hlinkClick r:id="rId3"/>
                        </a:rPr>
                        <a:t>DSM-5™ Differential Diagnosis</a:t>
                      </a:r>
                      <a:endParaRPr lang="en-US" sz="1200">
                        <a:effectLst/>
                        <a:latin typeface="+mj-lt"/>
                        <a:ea typeface="Calibri" panose="020F0502020204030204" pitchFamily="34" charset="0"/>
                        <a:cs typeface="Times New Roman" panose="02020603050405020304" pitchFamily="18" charset="0"/>
                      </a:endParaRPr>
                    </a:p>
                  </a:txBody>
                  <a:tcPr/>
                </a:tc>
                <a:tc>
                  <a:txBody>
                    <a:bodyPr/>
                    <a:lstStyle/>
                    <a:p>
                      <a:pPr marL="0" marR="0" algn="ctr">
                        <a:lnSpc>
                          <a:spcPct val="107000"/>
                        </a:lnSpc>
                        <a:spcBef>
                          <a:spcPts val="0"/>
                        </a:spcBef>
                        <a:spcAft>
                          <a:spcPts val="0"/>
                        </a:spcAft>
                      </a:pPr>
                      <a:r>
                        <a:rPr lang="en-US" sz="1400" kern="1200" dirty="0">
                          <a:effectLst/>
                        </a:rPr>
                        <a:t>In-App Purchases</a:t>
                      </a:r>
                      <a:endParaRPr lang="en-US" sz="1100" dirty="0">
                        <a:effectLst/>
                        <a:latin typeface="+mj-lt"/>
                        <a:ea typeface="Calibri" panose="020F0502020204030204" pitchFamily="34" charset="0"/>
                        <a:cs typeface="Times New Roman" panose="02020603050405020304" pitchFamily="18" charset="0"/>
                      </a:endParaRPr>
                    </a:p>
                  </a:txBody>
                  <a:tcPr/>
                </a:tc>
                <a:tc>
                  <a:txBody>
                    <a:bodyPr/>
                    <a:lstStyle/>
                    <a:p>
                      <a:pPr marL="0" marR="0">
                        <a:lnSpc>
                          <a:spcPct val="107000"/>
                        </a:lnSpc>
                        <a:spcBef>
                          <a:spcPts val="0"/>
                        </a:spcBef>
                        <a:spcAft>
                          <a:spcPts val="0"/>
                        </a:spcAft>
                      </a:pPr>
                      <a:r>
                        <a:rPr lang="en-US" sz="1400" kern="1200" dirty="0">
                          <a:effectLst/>
                        </a:rPr>
                        <a:t>View select topics to experience the 6-step diagnostic framework and interactive decision trees to discover how this app can help all health care professionals narrow down an accurate psychiatric diagnosis. </a:t>
                      </a:r>
                      <a:endParaRPr lang="en-US" sz="1100" dirty="0">
                        <a:effectLst/>
                        <a:latin typeface="+mj-lt"/>
                        <a:ea typeface="Calibri" panose="020F0502020204030204" pitchFamily="34" charset="0"/>
                        <a:cs typeface="Times New Roman" panose="02020603050405020304" pitchFamily="18" charset="0"/>
                      </a:endParaRPr>
                    </a:p>
                  </a:txBody>
                  <a:tcPr/>
                </a:tc>
                <a:tc>
                  <a:txBody>
                    <a:bodyPr/>
                    <a:lstStyle/>
                    <a:p>
                      <a:pPr marL="0" marR="0">
                        <a:lnSpc>
                          <a:spcPct val="107000"/>
                        </a:lnSpc>
                        <a:spcBef>
                          <a:spcPts val="0"/>
                        </a:spcBef>
                        <a:spcAft>
                          <a:spcPts val="0"/>
                        </a:spcAft>
                      </a:pPr>
                      <a:r>
                        <a:rPr lang="en-US" sz="1400" kern="1200" dirty="0">
                          <a:effectLst/>
                        </a:rPr>
                        <a:t>Diagnosis, DSM 5 Official</a:t>
                      </a:r>
                      <a:endParaRPr lang="en-US" sz="1400" dirty="0">
                        <a:effectLst/>
                        <a:latin typeface="+mj-lt"/>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1209636416"/>
                  </a:ext>
                </a:extLst>
              </a:tr>
              <a:tr h="370840">
                <a:tc>
                  <a:txBody>
                    <a:bodyPr/>
                    <a:lstStyle/>
                    <a:p>
                      <a:pPr marL="0" marR="0">
                        <a:lnSpc>
                          <a:spcPct val="107000"/>
                        </a:lnSpc>
                        <a:spcBef>
                          <a:spcPts val="0"/>
                        </a:spcBef>
                        <a:spcAft>
                          <a:spcPts val="0"/>
                        </a:spcAft>
                      </a:pPr>
                      <a:r>
                        <a:rPr lang="en-US" sz="1600" u="sng" kern="1200" dirty="0" err="1">
                          <a:effectLst/>
                          <a:hlinkClick r:id="rId4"/>
                        </a:rPr>
                        <a:t>HeadSpace</a:t>
                      </a:r>
                      <a:endParaRPr lang="en-US" sz="1200" dirty="0">
                        <a:effectLst/>
                        <a:latin typeface="+mj-lt"/>
                        <a:ea typeface="Calibri" panose="020F0502020204030204" pitchFamily="34" charset="0"/>
                        <a:cs typeface="Times New Roman" panose="02020603050405020304" pitchFamily="18" charset="0"/>
                      </a:endParaRPr>
                    </a:p>
                  </a:txBody>
                  <a:tcPr/>
                </a:tc>
                <a:tc>
                  <a:txBody>
                    <a:bodyPr/>
                    <a:lstStyle/>
                    <a:p>
                      <a:pPr marL="0" marR="0" algn="ctr">
                        <a:lnSpc>
                          <a:spcPct val="107000"/>
                        </a:lnSpc>
                        <a:spcBef>
                          <a:spcPts val="0"/>
                        </a:spcBef>
                        <a:spcAft>
                          <a:spcPts val="0"/>
                        </a:spcAft>
                      </a:pPr>
                      <a:r>
                        <a:rPr lang="en-US" sz="1400" kern="1200" dirty="0">
                          <a:effectLst/>
                        </a:rPr>
                        <a:t>Free w/ </a:t>
                      </a:r>
                    </a:p>
                    <a:p>
                      <a:pPr marL="0" marR="0" algn="ctr">
                        <a:lnSpc>
                          <a:spcPct val="107000"/>
                        </a:lnSpc>
                        <a:spcBef>
                          <a:spcPts val="0"/>
                        </a:spcBef>
                        <a:spcAft>
                          <a:spcPts val="0"/>
                        </a:spcAft>
                      </a:pPr>
                      <a:r>
                        <a:rPr lang="en-US" sz="1400" kern="1200" dirty="0">
                          <a:effectLst/>
                        </a:rPr>
                        <a:t>in-app upgrades</a:t>
                      </a:r>
                      <a:endParaRPr lang="en-US" sz="1100" dirty="0">
                        <a:effectLst/>
                        <a:latin typeface="+mj-lt"/>
                        <a:ea typeface="Calibri" panose="020F0502020204030204" pitchFamily="34" charset="0"/>
                        <a:cs typeface="Times New Roman" panose="02020603050405020304" pitchFamily="18" charset="0"/>
                      </a:endParaRPr>
                    </a:p>
                  </a:txBody>
                  <a:tcPr/>
                </a:tc>
                <a:tc>
                  <a:txBody>
                    <a:bodyPr/>
                    <a:lstStyle/>
                    <a:p>
                      <a:pPr marL="0" marR="0">
                        <a:lnSpc>
                          <a:spcPct val="107000"/>
                        </a:lnSpc>
                        <a:spcBef>
                          <a:spcPts val="0"/>
                        </a:spcBef>
                        <a:spcAft>
                          <a:spcPts val="0"/>
                        </a:spcAft>
                      </a:pPr>
                      <a:r>
                        <a:rPr lang="en-US" sz="1400" kern="1200" dirty="0">
                          <a:effectLst/>
                        </a:rPr>
                        <a:t>Learn to relax with guided meditations and mindfulness techniques that bring calm, wellness and balance to your life in just a few minutes a day.</a:t>
                      </a:r>
                      <a:endParaRPr lang="en-US" sz="1100" dirty="0">
                        <a:effectLst/>
                        <a:latin typeface="+mj-lt"/>
                        <a:ea typeface="Calibri" panose="020F0502020204030204" pitchFamily="34" charset="0"/>
                        <a:cs typeface="Times New Roman" panose="02020603050405020304" pitchFamily="18" charset="0"/>
                      </a:endParaRPr>
                    </a:p>
                  </a:txBody>
                  <a:tcPr/>
                </a:tc>
                <a:tc>
                  <a:txBody>
                    <a:bodyPr/>
                    <a:lstStyle/>
                    <a:p>
                      <a:pPr marL="0" marR="0">
                        <a:lnSpc>
                          <a:spcPct val="107000"/>
                        </a:lnSpc>
                        <a:spcBef>
                          <a:spcPts val="0"/>
                        </a:spcBef>
                        <a:spcAft>
                          <a:spcPts val="0"/>
                        </a:spcAft>
                      </a:pPr>
                      <a:r>
                        <a:rPr lang="en-US" sz="1400" kern="1200">
                          <a:effectLst/>
                        </a:rPr>
                        <a:t>Meditation, Anxiety, Mindfulness, Stress</a:t>
                      </a:r>
                      <a:endParaRPr lang="en-US" sz="1100">
                        <a:effectLst/>
                        <a:latin typeface="+mj-lt"/>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762241454"/>
                  </a:ext>
                </a:extLst>
              </a:tr>
              <a:tr h="370840">
                <a:tc>
                  <a:txBody>
                    <a:bodyPr/>
                    <a:lstStyle/>
                    <a:p>
                      <a:pPr marL="0" marR="0">
                        <a:lnSpc>
                          <a:spcPct val="107000"/>
                        </a:lnSpc>
                        <a:spcBef>
                          <a:spcPts val="0"/>
                        </a:spcBef>
                        <a:spcAft>
                          <a:spcPts val="0"/>
                        </a:spcAft>
                      </a:pPr>
                      <a:r>
                        <a:rPr lang="en-US" sz="1600" u="sng" kern="1200">
                          <a:effectLst/>
                          <a:hlinkClick r:id="rId5"/>
                        </a:rPr>
                        <a:t>Psych Drugs &amp; Medications: Psychiatric Meds Guide</a:t>
                      </a:r>
                      <a:endParaRPr lang="en-US" sz="1200">
                        <a:effectLst/>
                        <a:latin typeface="+mj-lt"/>
                        <a:ea typeface="Calibri" panose="020F0502020204030204" pitchFamily="34" charset="0"/>
                        <a:cs typeface="Times New Roman" panose="02020603050405020304" pitchFamily="18" charset="0"/>
                      </a:endParaRPr>
                    </a:p>
                  </a:txBody>
                  <a:tcPr/>
                </a:tc>
                <a:tc>
                  <a:txBody>
                    <a:bodyPr/>
                    <a:lstStyle/>
                    <a:p>
                      <a:pPr marL="0" marR="0" algn="ctr">
                        <a:lnSpc>
                          <a:spcPct val="107000"/>
                        </a:lnSpc>
                        <a:spcBef>
                          <a:spcPts val="0"/>
                        </a:spcBef>
                        <a:spcAft>
                          <a:spcPts val="0"/>
                        </a:spcAft>
                      </a:pPr>
                      <a:r>
                        <a:rPr lang="en-US" sz="1400" kern="1200">
                          <a:effectLst/>
                        </a:rPr>
                        <a:t>Free</a:t>
                      </a:r>
                      <a:endParaRPr lang="en-US" sz="1100">
                        <a:effectLst/>
                        <a:latin typeface="+mj-lt"/>
                        <a:ea typeface="Calibri" panose="020F0502020204030204" pitchFamily="34" charset="0"/>
                        <a:cs typeface="Times New Roman" panose="02020603050405020304" pitchFamily="18" charset="0"/>
                      </a:endParaRPr>
                    </a:p>
                  </a:txBody>
                  <a:tcPr/>
                </a:tc>
                <a:tc>
                  <a:txBody>
                    <a:bodyPr/>
                    <a:lstStyle/>
                    <a:p>
                      <a:pPr marL="0" marR="0">
                        <a:lnSpc>
                          <a:spcPct val="107000"/>
                        </a:lnSpc>
                        <a:spcBef>
                          <a:spcPts val="0"/>
                        </a:spcBef>
                        <a:spcAft>
                          <a:spcPts val="0"/>
                        </a:spcAft>
                      </a:pPr>
                      <a:r>
                        <a:rPr lang="en-US" sz="1400" kern="1200" dirty="0">
                          <a:effectLst/>
                        </a:rPr>
                        <a:t>With Psych Drugs, you can learn important and useful information about various psychotropic medications such as antidepressants, antipsychotics, mood stabilizers, and anti-anxiety medications.</a:t>
                      </a:r>
                      <a:endParaRPr lang="en-US" sz="1100" dirty="0">
                        <a:effectLst/>
                        <a:latin typeface="+mj-lt"/>
                        <a:ea typeface="Calibri" panose="020F0502020204030204" pitchFamily="34" charset="0"/>
                        <a:cs typeface="Times New Roman" panose="02020603050405020304" pitchFamily="18" charset="0"/>
                      </a:endParaRPr>
                    </a:p>
                  </a:txBody>
                  <a:tcPr/>
                </a:tc>
                <a:tc>
                  <a:txBody>
                    <a:bodyPr/>
                    <a:lstStyle/>
                    <a:p>
                      <a:pPr marL="0" marR="0">
                        <a:lnSpc>
                          <a:spcPct val="107000"/>
                        </a:lnSpc>
                        <a:spcBef>
                          <a:spcPts val="0"/>
                        </a:spcBef>
                        <a:spcAft>
                          <a:spcPts val="0"/>
                        </a:spcAft>
                      </a:pPr>
                      <a:r>
                        <a:rPr lang="en-US" sz="1400" kern="1200" dirty="0">
                          <a:effectLst/>
                        </a:rPr>
                        <a:t>Medications</a:t>
                      </a:r>
                      <a:endParaRPr lang="en-US" sz="1100" dirty="0">
                        <a:effectLst/>
                        <a:latin typeface="+mj-lt"/>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620470544"/>
                  </a:ext>
                </a:extLst>
              </a:tr>
            </a:tbl>
          </a:graphicData>
        </a:graphic>
      </p:graphicFrame>
    </p:spTree>
    <p:extLst>
      <p:ext uri="{BB962C8B-B14F-4D97-AF65-F5344CB8AC3E}">
        <p14:creationId xmlns:p14="http://schemas.microsoft.com/office/powerpoint/2010/main" val="22341747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Clerkship- OB/GYN </a:t>
            </a:r>
            <a:endParaRPr lang="en-US" dirty="0"/>
          </a:p>
        </p:txBody>
      </p:sp>
      <p:graphicFrame>
        <p:nvGraphicFramePr>
          <p:cNvPr id="5" name="Content Placeholder 3"/>
          <p:cNvGraphicFramePr>
            <a:graphicFrameLocks/>
          </p:cNvGraphicFramePr>
          <p:nvPr>
            <p:extLst>
              <p:ext uri="{D42A27DB-BD31-4B8C-83A1-F6EECF244321}">
                <p14:modId xmlns:p14="http://schemas.microsoft.com/office/powerpoint/2010/main" val="1092019999"/>
              </p:ext>
            </p:extLst>
          </p:nvPr>
        </p:nvGraphicFramePr>
        <p:xfrm>
          <a:off x="266700" y="1419788"/>
          <a:ext cx="11658601" cy="4094227"/>
        </p:xfrm>
        <a:graphic>
          <a:graphicData uri="http://schemas.openxmlformats.org/drawingml/2006/table">
            <a:tbl>
              <a:tblPr firstRow="1" bandRow="1">
                <a:tableStyleId>{073A0DAA-6AF3-43AB-8588-CEC1D06C72B9}</a:tableStyleId>
              </a:tblPr>
              <a:tblGrid>
                <a:gridCol w="1926814">
                  <a:extLst>
                    <a:ext uri="{9D8B030D-6E8A-4147-A177-3AD203B41FA5}">
                      <a16:colId xmlns:a16="http://schemas.microsoft.com/office/drawing/2014/main" val="2249128916"/>
                    </a:ext>
                  </a:extLst>
                </a:gridCol>
                <a:gridCol w="791486">
                  <a:extLst>
                    <a:ext uri="{9D8B030D-6E8A-4147-A177-3AD203B41FA5}">
                      <a16:colId xmlns:a16="http://schemas.microsoft.com/office/drawing/2014/main" val="1286266293"/>
                    </a:ext>
                  </a:extLst>
                </a:gridCol>
                <a:gridCol w="6574596">
                  <a:extLst>
                    <a:ext uri="{9D8B030D-6E8A-4147-A177-3AD203B41FA5}">
                      <a16:colId xmlns:a16="http://schemas.microsoft.com/office/drawing/2014/main" val="3325704094"/>
                    </a:ext>
                  </a:extLst>
                </a:gridCol>
                <a:gridCol w="2365705">
                  <a:extLst>
                    <a:ext uri="{9D8B030D-6E8A-4147-A177-3AD203B41FA5}">
                      <a16:colId xmlns:a16="http://schemas.microsoft.com/office/drawing/2014/main" val="874494057"/>
                    </a:ext>
                  </a:extLst>
                </a:gridCol>
              </a:tblGrid>
              <a:tr h="411480">
                <a:tc>
                  <a:txBody>
                    <a:bodyPr/>
                    <a:lstStyle/>
                    <a:p>
                      <a:pPr algn="ctr"/>
                      <a:r>
                        <a:rPr lang="en-US" sz="1600" dirty="0"/>
                        <a:t>Application </a:t>
                      </a:r>
                    </a:p>
                  </a:txBody>
                  <a:tcPr/>
                </a:tc>
                <a:tc>
                  <a:txBody>
                    <a:bodyPr/>
                    <a:lstStyle/>
                    <a:p>
                      <a:pPr algn="ctr"/>
                      <a:r>
                        <a:rPr lang="en-US" sz="1600" dirty="0"/>
                        <a:t>Cost</a:t>
                      </a:r>
                    </a:p>
                  </a:txBody>
                  <a:tcPr/>
                </a:tc>
                <a:tc>
                  <a:txBody>
                    <a:bodyPr/>
                    <a:lstStyle/>
                    <a:p>
                      <a:pPr algn="ctr"/>
                      <a:r>
                        <a:rPr lang="en-US" sz="1600" dirty="0"/>
                        <a:t>Description</a:t>
                      </a:r>
                    </a:p>
                  </a:txBody>
                  <a:tcPr/>
                </a:tc>
                <a:tc>
                  <a:txBody>
                    <a:bodyPr/>
                    <a:lstStyle/>
                    <a:p>
                      <a:pPr algn="ctr"/>
                      <a:r>
                        <a:rPr lang="en-US" sz="1600" dirty="0"/>
                        <a:t>Keyword</a:t>
                      </a:r>
                      <a:r>
                        <a:rPr lang="en-US" sz="1600" baseline="0" dirty="0"/>
                        <a:t>(s)</a:t>
                      </a:r>
                      <a:endParaRPr lang="en-US" sz="1600" dirty="0"/>
                    </a:p>
                  </a:txBody>
                  <a:tcPr/>
                </a:tc>
                <a:extLst>
                  <a:ext uri="{0D108BD9-81ED-4DB2-BD59-A6C34878D82A}">
                    <a16:rowId xmlns:a16="http://schemas.microsoft.com/office/drawing/2014/main" val="17170173"/>
                  </a:ext>
                </a:extLst>
              </a:tr>
              <a:tr h="253828">
                <a:tc>
                  <a:txBody>
                    <a:bodyPr/>
                    <a:lstStyle/>
                    <a:p>
                      <a:pPr marL="0" marR="0">
                        <a:lnSpc>
                          <a:spcPct val="107000"/>
                        </a:lnSpc>
                        <a:spcBef>
                          <a:spcPts val="0"/>
                        </a:spcBef>
                        <a:spcAft>
                          <a:spcPts val="800"/>
                        </a:spcAft>
                      </a:pPr>
                      <a:r>
                        <a:rPr lang="en-US" sz="1600" u="sng" dirty="0">
                          <a:effectLst/>
                          <a:hlinkClick r:id="rId2"/>
                        </a:rPr>
                        <a:t>ACOG</a:t>
                      </a:r>
                      <a:endParaRPr lang="en-US" sz="1600" b="0" dirty="0">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800"/>
                        </a:spcAft>
                      </a:pPr>
                      <a:r>
                        <a:rPr lang="en-US" sz="1400" dirty="0">
                          <a:effectLst/>
                        </a:rPr>
                        <a:t> Free</a:t>
                      </a:r>
                      <a:endParaRPr lang="en-US" sz="1400" b="0" dirty="0">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400" dirty="0">
                          <a:effectLst/>
                        </a:rPr>
                        <a:t> The American College of Obstetricians and Gynecologists app.</a:t>
                      </a:r>
                      <a:endParaRPr lang="en-US" sz="1400" b="0" dirty="0">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400" dirty="0">
                          <a:effectLst/>
                        </a:rPr>
                        <a:t>ACOG, OB Wheel, Reference</a:t>
                      </a:r>
                      <a:endParaRPr lang="en-US" sz="1400" b="0" dirty="0">
                        <a:effectLst/>
                        <a:latin typeface="+mj-lt"/>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3671608665"/>
                  </a:ext>
                </a:extLst>
              </a:tr>
              <a:tr h="253828">
                <a:tc>
                  <a:txBody>
                    <a:bodyPr/>
                    <a:lstStyle/>
                    <a:p>
                      <a:pPr marL="0" marR="0">
                        <a:lnSpc>
                          <a:spcPct val="107000"/>
                        </a:lnSpc>
                        <a:spcBef>
                          <a:spcPts val="0"/>
                        </a:spcBef>
                        <a:spcAft>
                          <a:spcPts val="800"/>
                        </a:spcAft>
                      </a:pPr>
                      <a:r>
                        <a:rPr lang="en-US" sz="1600" u="sng" dirty="0">
                          <a:effectLst/>
                          <a:hlinkClick r:id="rId3"/>
                        </a:rPr>
                        <a:t>APGO Induction of Labor </a:t>
                      </a:r>
                      <a:endParaRPr lang="en-US" sz="1600" dirty="0">
                        <a:effectLst/>
                        <a:latin typeface="+mj-lt"/>
                        <a:ea typeface="Calibri" panose="020F0502020204030204" pitchFamily="34" charset="0"/>
                        <a:cs typeface="Times New Roman" panose="02020603050405020304" pitchFamily="18" charset="0"/>
                      </a:endParaRPr>
                    </a:p>
                  </a:txBody>
                  <a:tcPr/>
                </a:tc>
                <a:tc>
                  <a:txBody>
                    <a:bodyPr/>
                    <a:lstStyle/>
                    <a:p>
                      <a:pPr marL="0" marR="0" algn="ctr">
                        <a:lnSpc>
                          <a:spcPct val="107000"/>
                        </a:lnSpc>
                        <a:spcBef>
                          <a:spcPts val="0"/>
                        </a:spcBef>
                        <a:spcAft>
                          <a:spcPts val="800"/>
                        </a:spcAft>
                      </a:pPr>
                      <a:r>
                        <a:rPr lang="en-US" sz="1400" dirty="0">
                          <a:effectLst/>
                        </a:rPr>
                        <a:t>Free</a:t>
                      </a:r>
                      <a:endParaRPr lang="en-US" sz="1400" dirty="0">
                        <a:effectLst/>
                        <a:latin typeface="+mj-lt"/>
                        <a:ea typeface="Calibri" panose="020F0502020204030204" pitchFamily="34" charset="0"/>
                        <a:cs typeface="Times New Roman" panose="02020603050405020304" pitchFamily="18" charset="0"/>
                      </a:endParaRPr>
                    </a:p>
                  </a:txBody>
                  <a:tcPr/>
                </a:tc>
                <a:tc>
                  <a:txBody>
                    <a:bodyPr/>
                    <a:lstStyle/>
                    <a:p>
                      <a:pPr marL="0" marR="0">
                        <a:lnSpc>
                          <a:spcPct val="107000"/>
                        </a:lnSpc>
                        <a:spcBef>
                          <a:spcPts val="0"/>
                        </a:spcBef>
                        <a:spcAft>
                          <a:spcPts val="800"/>
                        </a:spcAft>
                      </a:pPr>
                      <a:r>
                        <a:rPr lang="en-US" sz="1400" dirty="0">
                          <a:effectLst/>
                        </a:rPr>
                        <a:t> A tool to help ob-gyn learners as they consider if and when to induce labor in their patients.</a:t>
                      </a:r>
                      <a:endParaRPr lang="en-US" sz="1400" dirty="0">
                        <a:effectLst/>
                        <a:latin typeface="+mj-lt"/>
                        <a:ea typeface="Calibri" panose="020F0502020204030204" pitchFamily="34" charset="0"/>
                        <a:cs typeface="Times New Roman" panose="02020603050405020304" pitchFamily="18" charset="0"/>
                      </a:endParaRPr>
                    </a:p>
                  </a:txBody>
                  <a:tcPr/>
                </a:tc>
                <a:tc>
                  <a:txBody>
                    <a:bodyPr/>
                    <a:lstStyle/>
                    <a:p>
                      <a:pPr marL="0" marR="0">
                        <a:lnSpc>
                          <a:spcPct val="107000"/>
                        </a:lnSpc>
                        <a:spcBef>
                          <a:spcPts val="0"/>
                        </a:spcBef>
                        <a:spcAft>
                          <a:spcPts val="800"/>
                        </a:spcAft>
                      </a:pPr>
                      <a:r>
                        <a:rPr lang="en-US" sz="1400" dirty="0">
                          <a:effectLst/>
                        </a:rPr>
                        <a:t>Labor</a:t>
                      </a:r>
                      <a:r>
                        <a:rPr lang="en-US" sz="1400" baseline="0" dirty="0">
                          <a:effectLst/>
                        </a:rPr>
                        <a:t> </a:t>
                      </a:r>
                      <a:r>
                        <a:rPr lang="en-US" sz="1400" dirty="0">
                          <a:effectLst/>
                        </a:rPr>
                        <a:t>Induction</a:t>
                      </a:r>
                      <a:endParaRPr lang="en-US" sz="1400" dirty="0">
                        <a:effectLst/>
                        <a:latin typeface="+mj-lt"/>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645629957"/>
                  </a:ext>
                </a:extLst>
              </a:tr>
              <a:tr h="619822">
                <a:tc>
                  <a:txBody>
                    <a:bodyPr/>
                    <a:lstStyle/>
                    <a:p>
                      <a:pPr marL="0" marR="0">
                        <a:lnSpc>
                          <a:spcPct val="107000"/>
                        </a:lnSpc>
                        <a:spcBef>
                          <a:spcPts val="0"/>
                        </a:spcBef>
                        <a:spcAft>
                          <a:spcPts val="800"/>
                        </a:spcAft>
                      </a:pPr>
                      <a:r>
                        <a:rPr lang="en-US" sz="1600" u="sng" dirty="0">
                          <a:effectLst/>
                          <a:hlinkClick r:id="rId4"/>
                        </a:rPr>
                        <a:t>Bishop Scores</a:t>
                      </a:r>
                      <a:endParaRPr lang="en-US" sz="1600" dirty="0">
                        <a:effectLst/>
                        <a:latin typeface="+mj-lt"/>
                        <a:ea typeface="Calibri" panose="020F0502020204030204" pitchFamily="34" charset="0"/>
                        <a:cs typeface="Times New Roman" panose="02020603050405020304" pitchFamily="18" charset="0"/>
                      </a:endParaRPr>
                    </a:p>
                  </a:txBody>
                  <a:tcPr/>
                </a:tc>
                <a:tc>
                  <a:txBody>
                    <a:bodyPr/>
                    <a:lstStyle/>
                    <a:p>
                      <a:pPr marL="0" marR="0" algn="ctr">
                        <a:lnSpc>
                          <a:spcPct val="107000"/>
                        </a:lnSpc>
                        <a:spcBef>
                          <a:spcPts val="0"/>
                        </a:spcBef>
                        <a:spcAft>
                          <a:spcPts val="800"/>
                        </a:spcAft>
                      </a:pPr>
                      <a:r>
                        <a:rPr lang="en-US" sz="1400" dirty="0">
                          <a:effectLst/>
                        </a:rPr>
                        <a:t>Free</a:t>
                      </a:r>
                      <a:endParaRPr lang="en-US" sz="1400" dirty="0">
                        <a:effectLst/>
                        <a:latin typeface="+mj-lt"/>
                        <a:ea typeface="Calibri" panose="020F0502020204030204" pitchFamily="34" charset="0"/>
                        <a:cs typeface="Times New Roman" panose="02020603050405020304" pitchFamily="18" charset="0"/>
                      </a:endParaRPr>
                    </a:p>
                  </a:txBody>
                  <a:tcPr/>
                </a:tc>
                <a:tc>
                  <a:txBody>
                    <a:bodyPr/>
                    <a:lstStyle/>
                    <a:p>
                      <a:pPr marL="0" marR="0">
                        <a:lnSpc>
                          <a:spcPct val="107000"/>
                        </a:lnSpc>
                        <a:spcBef>
                          <a:spcPts val="0"/>
                        </a:spcBef>
                        <a:spcAft>
                          <a:spcPts val="800"/>
                        </a:spcAft>
                      </a:pPr>
                      <a:r>
                        <a:rPr lang="en-US" sz="1400" dirty="0">
                          <a:effectLst/>
                        </a:rPr>
                        <a:t>App helps a clinician decide whether proposed induction of labor is likely to be successful and consider whether cervical ripening is warranted. </a:t>
                      </a:r>
                      <a:endParaRPr lang="en-US" sz="1400" dirty="0">
                        <a:effectLst/>
                        <a:latin typeface="+mj-lt"/>
                        <a:ea typeface="Calibri" panose="020F0502020204030204" pitchFamily="34" charset="0"/>
                        <a:cs typeface="Times New Roman" panose="02020603050405020304" pitchFamily="18" charset="0"/>
                      </a:endParaRPr>
                    </a:p>
                  </a:txBody>
                  <a:tcPr/>
                </a:tc>
                <a:tc>
                  <a:txBody>
                    <a:bodyPr/>
                    <a:lstStyle/>
                    <a:p>
                      <a:pPr marL="0" marR="0">
                        <a:lnSpc>
                          <a:spcPct val="107000"/>
                        </a:lnSpc>
                        <a:spcBef>
                          <a:spcPts val="0"/>
                        </a:spcBef>
                        <a:spcAft>
                          <a:spcPts val="800"/>
                        </a:spcAft>
                      </a:pPr>
                      <a:r>
                        <a:rPr lang="en-US" sz="1400" dirty="0">
                          <a:effectLst/>
                        </a:rPr>
                        <a:t>Labor</a:t>
                      </a:r>
                      <a:r>
                        <a:rPr lang="en-US" sz="1400" baseline="0" dirty="0">
                          <a:effectLst/>
                        </a:rPr>
                        <a:t> </a:t>
                      </a:r>
                      <a:r>
                        <a:rPr lang="en-US" sz="1400" dirty="0">
                          <a:effectLst/>
                        </a:rPr>
                        <a:t>Induction, Cervical Ripening</a:t>
                      </a:r>
                      <a:endParaRPr lang="en-US" sz="1400" dirty="0">
                        <a:effectLst/>
                        <a:latin typeface="+mj-lt"/>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944045219"/>
                  </a:ext>
                </a:extLst>
              </a:tr>
              <a:tr h="511486">
                <a:tc>
                  <a:txBody>
                    <a:bodyPr/>
                    <a:lstStyle/>
                    <a:p>
                      <a:pPr marL="0" marR="0">
                        <a:lnSpc>
                          <a:spcPct val="107000"/>
                        </a:lnSpc>
                        <a:spcBef>
                          <a:spcPts val="0"/>
                        </a:spcBef>
                        <a:spcAft>
                          <a:spcPts val="800"/>
                        </a:spcAft>
                      </a:pPr>
                      <a:r>
                        <a:rPr lang="en-US" sz="1600" u="sng" dirty="0">
                          <a:effectLst/>
                          <a:hlinkClick r:id="rId5"/>
                        </a:rPr>
                        <a:t>CDC Contraception</a:t>
                      </a:r>
                      <a:endParaRPr lang="en-US" sz="1600" dirty="0">
                        <a:effectLst/>
                        <a:latin typeface="+mj-lt"/>
                        <a:ea typeface="Calibri" panose="020F0502020204030204" pitchFamily="34" charset="0"/>
                        <a:cs typeface="Times New Roman" panose="02020603050405020304" pitchFamily="18" charset="0"/>
                      </a:endParaRPr>
                    </a:p>
                  </a:txBody>
                  <a:tcPr/>
                </a:tc>
                <a:tc>
                  <a:txBody>
                    <a:bodyPr/>
                    <a:lstStyle/>
                    <a:p>
                      <a:pPr marL="0" marR="0" algn="ctr">
                        <a:lnSpc>
                          <a:spcPct val="107000"/>
                        </a:lnSpc>
                        <a:spcBef>
                          <a:spcPts val="0"/>
                        </a:spcBef>
                        <a:spcAft>
                          <a:spcPts val="800"/>
                        </a:spcAft>
                      </a:pPr>
                      <a:r>
                        <a:rPr lang="en-US" sz="1400" dirty="0">
                          <a:effectLst/>
                        </a:rPr>
                        <a:t>Free</a:t>
                      </a:r>
                      <a:endParaRPr lang="en-US" sz="1400" dirty="0">
                        <a:effectLst/>
                        <a:latin typeface="+mj-lt"/>
                        <a:ea typeface="Calibri" panose="020F0502020204030204" pitchFamily="34" charset="0"/>
                        <a:cs typeface="Times New Roman" panose="02020603050405020304" pitchFamily="18" charset="0"/>
                      </a:endParaRPr>
                    </a:p>
                  </a:txBody>
                  <a:tcPr/>
                </a:tc>
                <a:tc>
                  <a:txBody>
                    <a:bodyPr/>
                    <a:lstStyle/>
                    <a:p>
                      <a:pPr marL="0" marR="0">
                        <a:lnSpc>
                          <a:spcPct val="107000"/>
                        </a:lnSpc>
                        <a:spcBef>
                          <a:spcPts val="0"/>
                        </a:spcBef>
                        <a:spcAft>
                          <a:spcPts val="800"/>
                        </a:spcAft>
                      </a:pPr>
                      <a:r>
                        <a:rPr lang="en-US" sz="1400" dirty="0">
                          <a:effectLst/>
                        </a:rPr>
                        <a:t>Recommendations for the use of specific contraceptive methods by patients who have certain characteristics or medical conditions. </a:t>
                      </a:r>
                      <a:endParaRPr lang="en-US" sz="1400" dirty="0">
                        <a:effectLst/>
                        <a:latin typeface="+mj-lt"/>
                        <a:ea typeface="Calibri" panose="020F0502020204030204" pitchFamily="34" charset="0"/>
                        <a:cs typeface="Times New Roman" panose="02020603050405020304" pitchFamily="18" charset="0"/>
                      </a:endParaRPr>
                    </a:p>
                  </a:txBody>
                  <a:tcPr/>
                </a:tc>
                <a:tc>
                  <a:txBody>
                    <a:bodyPr/>
                    <a:lstStyle/>
                    <a:p>
                      <a:pPr marL="0" marR="0">
                        <a:lnSpc>
                          <a:spcPct val="107000"/>
                        </a:lnSpc>
                        <a:spcBef>
                          <a:spcPts val="0"/>
                        </a:spcBef>
                        <a:spcAft>
                          <a:spcPts val="800"/>
                        </a:spcAft>
                      </a:pPr>
                      <a:r>
                        <a:rPr lang="en-US" sz="1400" dirty="0">
                          <a:effectLst/>
                        </a:rPr>
                        <a:t>Contraception</a:t>
                      </a:r>
                      <a:endParaRPr lang="en-US" sz="1400" dirty="0">
                        <a:effectLst/>
                        <a:latin typeface="+mj-lt"/>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879895095"/>
                  </a:ext>
                </a:extLst>
              </a:tr>
              <a:tr h="436825">
                <a:tc>
                  <a:txBody>
                    <a:bodyPr/>
                    <a:lstStyle/>
                    <a:p>
                      <a:pPr marL="0" marR="0">
                        <a:lnSpc>
                          <a:spcPct val="107000"/>
                        </a:lnSpc>
                        <a:spcBef>
                          <a:spcPts val="0"/>
                        </a:spcBef>
                        <a:spcAft>
                          <a:spcPts val="800"/>
                        </a:spcAft>
                      </a:pPr>
                      <a:r>
                        <a:rPr lang="en-US" sz="1600" u="sng" dirty="0">
                          <a:effectLst/>
                          <a:hlinkClick r:id="rId6"/>
                        </a:rPr>
                        <a:t>CDC STD Tx Guide</a:t>
                      </a:r>
                      <a:endParaRPr lang="en-US" sz="1600" dirty="0">
                        <a:effectLst/>
                        <a:latin typeface="+mj-lt"/>
                        <a:ea typeface="Calibri" panose="020F0502020204030204" pitchFamily="34" charset="0"/>
                        <a:cs typeface="Times New Roman" panose="02020603050405020304" pitchFamily="18" charset="0"/>
                      </a:endParaRPr>
                    </a:p>
                  </a:txBody>
                  <a:tcPr/>
                </a:tc>
                <a:tc>
                  <a:txBody>
                    <a:bodyPr/>
                    <a:lstStyle/>
                    <a:p>
                      <a:pPr marL="0" marR="0" algn="ctr">
                        <a:lnSpc>
                          <a:spcPct val="107000"/>
                        </a:lnSpc>
                        <a:spcBef>
                          <a:spcPts val="0"/>
                        </a:spcBef>
                        <a:spcAft>
                          <a:spcPts val="800"/>
                        </a:spcAft>
                      </a:pPr>
                      <a:r>
                        <a:rPr lang="en-US" sz="1400" dirty="0">
                          <a:effectLst/>
                        </a:rPr>
                        <a:t>Free</a:t>
                      </a:r>
                      <a:endParaRPr lang="en-US" sz="1400" dirty="0">
                        <a:effectLst/>
                        <a:latin typeface="+mj-lt"/>
                        <a:ea typeface="Calibri" panose="020F0502020204030204" pitchFamily="34" charset="0"/>
                        <a:cs typeface="Times New Roman" panose="02020603050405020304" pitchFamily="18" charset="0"/>
                      </a:endParaRPr>
                    </a:p>
                  </a:txBody>
                  <a:tcPr/>
                </a:tc>
                <a:tc>
                  <a:txBody>
                    <a:bodyPr/>
                    <a:lstStyle/>
                    <a:p>
                      <a:pPr marL="0" marR="0">
                        <a:lnSpc>
                          <a:spcPct val="107000"/>
                        </a:lnSpc>
                        <a:spcBef>
                          <a:spcPts val="0"/>
                        </a:spcBef>
                        <a:spcAft>
                          <a:spcPts val="800"/>
                        </a:spcAft>
                      </a:pPr>
                      <a:r>
                        <a:rPr lang="en-US" sz="1400" dirty="0">
                          <a:effectLst/>
                        </a:rPr>
                        <a:t>The STD Treatment (Tx) Guidelines mobile app serves as a quick reference guide for doctors and related parties on the identification of and treatment for STDs.</a:t>
                      </a:r>
                      <a:endParaRPr lang="en-US" sz="1400" dirty="0">
                        <a:effectLst/>
                        <a:latin typeface="+mj-lt"/>
                        <a:ea typeface="Calibri" panose="020F0502020204030204" pitchFamily="34" charset="0"/>
                        <a:cs typeface="Times New Roman" panose="02020603050405020304" pitchFamily="18" charset="0"/>
                      </a:endParaRPr>
                    </a:p>
                  </a:txBody>
                  <a:tcPr/>
                </a:tc>
                <a:tc>
                  <a:txBody>
                    <a:bodyPr/>
                    <a:lstStyle/>
                    <a:p>
                      <a:pPr marL="0" marR="0">
                        <a:lnSpc>
                          <a:spcPct val="107000"/>
                        </a:lnSpc>
                        <a:spcBef>
                          <a:spcPts val="0"/>
                        </a:spcBef>
                        <a:spcAft>
                          <a:spcPts val="800"/>
                        </a:spcAft>
                      </a:pPr>
                      <a:r>
                        <a:rPr lang="en-US" sz="1400" dirty="0">
                          <a:effectLst/>
                        </a:rPr>
                        <a:t>STDs</a:t>
                      </a:r>
                      <a:endParaRPr lang="en-US" sz="1400" dirty="0">
                        <a:effectLst/>
                        <a:latin typeface="+mj-lt"/>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509009276"/>
                  </a:ext>
                </a:extLst>
              </a:tr>
              <a:tr h="519672">
                <a:tc>
                  <a:txBody>
                    <a:bodyPr/>
                    <a:lstStyle/>
                    <a:p>
                      <a:pPr marL="0" marR="0">
                        <a:lnSpc>
                          <a:spcPct val="107000"/>
                        </a:lnSpc>
                        <a:spcBef>
                          <a:spcPts val="0"/>
                        </a:spcBef>
                        <a:spcAft>
                          <a:spcPts val="800"/>
                        </a:spcAft>
                      </a:pPr>
                      <a:r>
                        <a:rPr lang="en-US" sz="1600" u="sng" dirty="0">
                          <a:effectLst/>
                          <a:hlinkClick r:id="rId7"/>
                        </a:rPr>
                        <a:t>EFM Guide</a:t>
                      </a:r>
                      <a:endParaRPr lang="en-US" sz="1600" dirty="0">
                        <a:effectLst/>
                        <a:latin typeface="+mj-lt"/>
                        <a:ea typeface="Calibri" panose="020F0502020204030204" pitchFamily="34" charset="0"/>
                        <a:cs typeface="Times New Roman" panose="02020603050405020304" pitchFamily="18" charset="0"/>
                      </a:endParaRPr>
                    </a:p>
                  </a:txBody>
                  <a:tcPr/>
                </a:tc>
                <a:tc>
                  <a:txBody>
                    <a:bodyPr/>
                    <a:lstStyle/>
                    <a:p>
                      <a:pPr marL="0" marR="0" algn="ctr">
                        <a:lnSpc>
                          <a:spcPct val="107000"/>
                        </a:lnSpc>
                        <a:spcBef>
                          <a:spcPts val="0"/>
                        </a:spcBef>
                        <a:spcAft>
                          <a:spcPts val="800"/>
                        </a:spcAft>
                      </a:pPr>
                      <a:r>
                        <a:rPr lang="en-US" sz="1400" dirty="0">
                          <a:effectLst/>
                        </a:rPr>
                        <a:t>Free</a:t>
                      </a:r>
                      <a:endParaRPr lang="en-US" sz="1400" dirty="0">
                        <a:effectLst/>
                        <a:latin typeface="+mj-lt"/>
                        <a:ea typeface="Calibri" panose="020F0502020204030204" pitchFamily="34" charset="0"/>
                        <a:cs typeface="Times New Roman" panose="02020603050405020304" pitchFamily="18" charset="0"/>
                      </a:endParaRPr>
                    </a:p>
                  </a:txBody>
                  <a:tcPr/>
                </a:tc>
                <a:tc>
                  <a:txBody>
                    <a:bodyPr/>
                    <a:lstStyle/>
                    <a:p>
                      <a:pPr marL="0" marR="0">
                        <a:lnSpc>
                          <a:spcPct val="107000"/>
                        </a:lnSpc>
                        <a:spcBef>
                          <a:spcPts val="0"/>
                        </a:spcBef>
                        <a:spcAft>
                          <a:spcPts val="800"/>
                        </a:spcAft>
                      </a:pPr>
                      <a:r>
                        <a:rPr lang="en-US" sz="1400" dirty="0">
                          <a:effectLst/>
                        </a:rPr>
                        <a:t>EFM Guide puts at your fingertips the approach, nomenclature, and management recommendations from the American College of Obstetricians and Gynecologists.</a:t>
                      </a:r>
                      <a:endParaRPr lang="en-US" sz="1400" dirty="0">
                        <a:effectLst/>
                        <a:latin typeface="+mj-lt"/>
                        <a:ea typeface="Calibri" panose="020F0502020204030204" pitchFamily="34" charset="0"/>
                        <a:cs typeface="Times New Roman" panose="02020603050405020304" pitchFamily="18" charset="0"/>
                      </a:endParaRPr>
                    </a:p>
                  </a:txBody>
                  <a:tcPr/>
                </a:tc>
                <a:tc>
                  <a:txBody>
                    <a:bodyPr/>
                    <a:lstStyle/>
                    <a:p>
                      <a:pPr marL="0" marR="0">
                        <a:lnSpc>
                          <a:spcPct val="107000"/>
                        </a:lnSpc>
                        <a:spcBef>
                          <a:spcPts val="0"/>
                        </a:spcBef>
                        <a:spcAft>
                          <a:spcPts val="800"/>
                        </a:spcAft>
                      </a:pPr>
                      <a:r>
                        <a:rPr lang="en-US" sz="1400" dirty="0">
                          <a:effectLst/>
                        </a:rPr>
                        <a:t>Electronic Fetal Monitoring</a:t>
                      </a:r>
                      <a:endParaRPr lang="en-US" sz="1400" dirty="0">
                        <a:effectLst/>
                        <a:latin typeface="+mj-lt"/>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762241454"/>
                  </a:ext>
                </a:extLst>
              </a:tr>
              <a:tr h="531051">
                <a:tc>
                  <a:txBody>
                    <a:bodyPr/>
                    <a:lstStyle/>
                    <a:p>
                      <a:pPr marL="0" marR="0">
                        <a:lnSpc>
                          <a:spcPct val="107000"/>
                        </a:lnSpc>
                        <a:spcBef>
                          <a:spcPts val="0"/>
                        </a:spcBef>
                        <a:spcAft>
                          <a:spcPts val="800"/>
                        </a:spcAft>
                      </a:pPr>
                      <a:r>
                        <a:rPr lang="en-US" sz="1600" u="sng" dirty="0">
                          <a:effectLst/>
                          <a:hlinkClick r:id="rId8"/>
                        </a:rPr>
                        <a:t>WUSM OB Calc</a:t>
                      </a:r>
                      <a:endParaRPr lang="en-US" sz="1600" dirty="0">
                        <a:effectLst/>
                        <a:latin typeface="+mj-lt"/>
                        <a:ea typeface="Calibri" panose="020F0502020204030204" pitchFamily="34" charset="0"/>
                        <a:cs typeface="Times New Roman" panose="02020603050405020304" pitchFamily="18" charset="0"/>
                      </a:endParaRPr>
                    </a:p>
                  </a:txBody>
                  <a:tcPr/>
                </a:tc>
                <a:tc>
                  <a:txBody>
                    <a:bodyPr/>
                    <a:lstStyle/>
                    <a:p>
                      <a:pPr marL="0" marR="0" algn="ctr">
                        <a:lnSpc>
                          <a:spcPct val="107000"/>
                        </a:lnSpc>
                        <a:spcBef>
                          <a:spcPts val="0"/>
                        </a:spcBef>
                        <a:spcAft>
                          <a:spcPts val="800"/>
                        </a:spcAft>
                      </a:pPr>
                      <a:r>
                        <a:rPr lang="en-US" sz="1400" dirty="0">
                          <a:effectLst/>
                        </a:rPr>
                        <a:t>Free</a:t>
                      </a:r>
                      <a:endParaRPr lang="en-US" sz="1400" dirty="0">
                        <a:effectLst/>
                        <a:latin typeface="+mj-lt"/>
                        <a:ea typeface="Calibri" panose="020F0502020204030204" pitchFamily="34" charset="0"/>
                        <a:cs typeface="Times New Roman" panose="02020603050405020304" pitchFamily="18" charset="0"/>
                      </a:endParaRPr>
                    </a:p>
                  </a:txBody>
                  <a:tcPr/>
                </a:tc>
                <a:tc>
                  <a:txBody>
                    <a:bodyPr/>
                    <a:lstStyle/>
                    <a:p>
                      <a:pPr marL="0" marR="0">
                        <a:lnSpc>
                          <a:spcPct val="107000"/>
                        </a:lnSpc>
                        <a:spcBef>
                          <a:spcPts val="0"/>
                        </a:spcBef>
                        <a:spcAft>
                          <a:spcPts val="800"/>
                        </a:spcAft>
                      </a:pPr>
                      <a:r>
                        <a:rPr lang="en-US" sz="1400" dirty="0">
                          <a:effectLst/>
                        </a:rPr>
                        <a:t>An OBGYN support guide developed by Washington University in St. Louis. </a:t>
                      </a:r>
                      <a:endParaRPr lang="en-US" sz="1400" dirty="0">
                        <a:effectLst/>
                        <a:latin typeface="+mj-lt"/>
                        <a:ea typeface="Calibri" panose="020F0502020204030204" pitchFamily="34" charset="0"/>
                        <a:cs typeface="Times New Roman" panose="02020603050405020304" pitchFamily="18" charset="0"/>
                      </a:endParaRPr>
                    </a:p>
                  </a:txBody>
                  <a:tcPr/>
                </a:tc>
                <a:tc>
                  <a:txBody>
                    <a:bodyPr/>
                    <a:lstStyle/>
                    <a:p>
                      <a:pPr marL="0" marR="0">
                        <a:lnSpc>
                          <a:spcPct val="107000"/>
                        </a:lnSpc>
                        <a:spcBef>
                          <a:spcPts val="0"/>
                        </a:spcBef>
                        <a:spcAft>
                          <a:spcPts val="800"/>
                        </a:spcAft>
                      </a:pPr>
                      <a:r>
                        <a:rPr lang="en-US" sz="1400" dirty="0">
                          <a:effectLst/>
                        </a:rPr>
                        <a:t>Risk Calculator,</a:t>
                      </a:r>
                      <a:r>
                        <a:rPr lang="en-US" sz="1400" baseline="0" dirty="0">
                          <a:effectLst/>
                        </a:rPr>
                        <a:t>  VBAC, Intrauterine Growth</a:t>
                      </a:r>
                      <a:endParaRPr lang="en-US" sz="1400" dirty="0">
                        <a:effectLst/>
                        <a:latin typeface="+mj-lt"/>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1755933538"/>
                  </a:ext>
                </a:extLst>
              </a:tr>
            </a:tbl>
          </a:graphicData>
        </a:graphic>
      </p:graphicFrame>
    </p:spTree>
    <p:extLst>
      <p:ext uri="{BB962C8B-B14F-4D97-AF65-F5344CB8AC3E}">
        <p14:creationId xmlns:p14="http://schemas.microsoft.com/office/powerpoint/2010/main" val="6481417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Clerkship- Surgery</a:t>
            </a:r>
            <a:endParaRPr lang="en-US" dirty="0"/>
          </a:p>
        </p:txBody>
      </p:sp>
      <p:graphicFrame>
        <p:nvGraphicFramePr>
          <p:cNvPr id="5" name="Content Placeholder 3"/>
          <p:cNvGraphicFramePr>
            <a:graphicFrameLocks/>
          </p:cNvGraphicFramePr>
          <p:nvPr>
            <p:extLst>
              <p:ext uri="{D42A27DB-BD31-4B8C-83A1-F6EECF244321}">
                <p14:modId xmlns:p14="http://schemas.microsoft.com/office/powerpoint/2010/main" val="2806283941"/>
              </p:ext>
            </p:extLst>
          </p:nvPr>
        </p:nvGraphicFramePr>
        <p:xfrm>
          <a:off x="266700" y="1426880"/>
          <a:ext cx="11658601" cy="1300480"/>
        </p:xfrm>
        <a:graphic>
          <a:graphicData uri="http://schemas.openxmlformats.org/drawingml/2006/table">
            <a:tbl>
              <a:tblPr firstRow="1" bandRow="1">
                <a:tableStyleId>{073A0DAA-6AF3-43AB-8588-CEC1D06C72B9}</a:tableStyleId>
              </a:tblPr>
              <a:tblGrid>
                <a:gridCol w="1914853">
                  <a:extLst>
                    <a:ext uri="{9D8B030D-6E8A-4147-A177-3AD203B41FA5}">
                      <a16:colId xmlns:a16="http://schemas.microsoft.com/office/drawing/2014/main" val="2249128916"/>
                    </a:ext>
                  </a:extLst>
                </a:gridCol>
                <a:gridCol w="979263">
                  <a:extLst>
                    <a:ext uri="{9D8B030D-6E8A-4147-A177-3AD203B41FA5}">
                      <a16:colId xmlns:a16="http://schemas.microsoft.com/office/drawing/2014/main" val="1286266293"/>
                    </a:ext>
                  </a:extLst>
                </a:gridCol>
                <a:gridCol w="6527507">
                  <a:extLst>
                    <a:ext uri="{9D8B030D-6E8A-4147-A177-3AD203B41FA5}">
                      <a16:colId xmlns:a16="http://schemas.microsoft.com/office/drawing/2014/main" val="3325704094"/>
                    </a:ext>
                  </a:extLst>
                </a:gridCol>
                <a:gridCol w="2236978">
                  <a:extLst>
                    <a:ext uri="{9D8B030D-6E8A-4147-A177-3AD203B41FA5}">
                      <a16:colId xmlns:a16="http://schemas.microsoft.com/office/drawing/2014/main" val="874494057"/>
                    </a:ext>
                  </a:extLst>
                </a:gridCol>
              </a:tblGrid>
              <a:tr h="411480">
                <a:tc>
                  <a:txBody>
                    <a:bodyPr/>
                    <a:lstStyle/>
                    <a:p>
                      <a:pPr algn="ctr"/>
                      <a:r>
                        <a:rPr lang="en-US" sz="1600" dirty="0"/>
                        <a:t>Application </a:t>
                      </a:r>
                    </a:p>
                  </a:txBody>
                  <a:tcPr/>
                </a:tc>
                <a:tc>
                  <a:txBody>
                    <a:bodyPr/>
                    <a:lstStyle/>
                    <a:p>
                      <a:pPr algn="ctr"/>
                      <a:r>
                        <a:rPr lang="en-US" sz="1600" dirty="0"/>
                        <a:t>Cost</a:t>
                      </a:r>
                    </a:p>
                  </a:txBody>
                  <a:tcPr/>
                </a:tc>
                <a:tc>
                  <a:txBody>
                    <a:bodyPr/>
                    <a:lstStyle/>
                    <a:p>
                      <a:pPr algn="ctr"/>
                      <a:r>
                        <a:rPr lang="en-US" sz="1600" dirty="0"/>
                        <a:t>Description</a:t>
                      </a:r>
                    </a:p>
                  </a:txBody>
                  <a:tcPr/>
                </a:tc>
                <a:tc>
                  <a:txBody>
                    <a:bodyPr/>
                    <a:lstStyle/>
                    <a:p>
                      <a:pPr algn="ctr"/>
                      <a:r>
                        <a:rPr lang="en-US" sz="1600" dirty="0"/>
                        <a:t>Keyword</a:t>
                      </a:r>
                      <a:r>
                        <a:rPr lang="en-US" sz="1600" baseline="0" dirty="0"/>
                        <a:t>(s)</a:t>
                      </a:r>
                      <a:endParaRPr lang="en-US" sz="1600" dirty="0"/>
                    </a:p>
                  </a:txBody>
                  <a:tcPr/>
                </a:tc>
                <a:extLst>
                  <a:ext uri="{0D108BD9-81ED-4DB2-BD59-A6C34878D82A}">
                    <a16:rowId xmlns:a16="http://schemas.microsoft.com/office/drawing/2014/main" val="17170173"/>
                  </a:ext>
                </a:extLst>
              </a:tr>
              <a:tr h="370840">
                <a:tc>
                  <a:txBody>
                    <a:bodyPr/>
                    <a:lstStyle/>
                    <a:p>
                      <a:r>
                        <a:rPr lang="en-US" sz="1600" dirty="0">
                          <a:hlinkClick r:id="rId2"/>
                        </a:rPr>
                        <a:t>Scrub Training Video</a:t>
                      </a:r>
                      <a:endParaRPr lang="en-US" sz="1600" dirty="0">
                        <a:latin typeface="+mj-lt"/>
                        <a:cs typeface="Calibri" panose="020F0502020204030204" pitchFamily="34" charset="0"/>
                      </a:endParaRPr>
                    </a:p>
                  </a:txBody>
                  <a:tcPr/>
                </a:tc>
                <a:tc>
                  <a:txBody>
                    <a:bodyPr/>
                    <a:lstStyle/>
                    <a:p>
                      <a:pPr algn="ctr"/>
                      <a:r>
                        <a:rPr lang="en-US" sz="1400" dirty="0"/>
                        <a:t>Free</a:t>
                      </a:r>
                      <a:endParaRPr lang="en-US" sz="1400" dirty="0">
                        <a:latin typeface="+mj-lt"/>
                        <a:cs typeface="Calibri" panose="020F0502020204030204" pitchFamily="34" charset="0"/>
                      </a:endParaRPr>
                    </a:p>
                  </a:txBody>
                  <a:tcPr/>
                </a:tc>
                <a:tc>
                  <a:txBody>
                    <a:bodyPr/>
                    <a:lstStyle/>
                    <a:p>
                      <a:r>
                        <a:rPr lang="en-US" sz="1400" dirty="0"/>
                        <a:t>Link to the</a:t>
                      </a:r>
                      <a:r>
                        <a:rPr lang="en-US" sz="1400" baseline="0" dirty="0"/>
                        <a:t> Scrub Training video from S&amp;T</a:t>
                      </a:r>
                      <a:endParaRPr lang="en-US" sz="1400" dirty="0">
                        <a:latin typeface="+mj-lt"/>
                        <a:cs typeface="Calibri" panose="020F0502020204030204" pitchFamily="34" charset="0"/>
                      </a:endParaRPr>
                    </a:p>
                  </a:txBody>
                  <a:tcPr/>
                </a:tc>
                <a:tc>
                  <a:txBody>
                    <a:bodyPr/>
                    <a:lstStyle/>
                    <a:p>
                      <a:r>
                        <a:rPr lang="en-US" sz="1400" dirty="0"/>
                        <a:t>Video, Training</a:t>
                      </a:r>
                      <a:endParaRPr lang="en-US" sz="1400" dirty="0">
                        <a:latin typeface="+mj-lt"/>
                        <a:cs typeface="Calibri" panose="020F0502020204030204" pitchFamily="34" charset="0"/>
                      </a:endParaRPr>
                    </a:p>
                  </a:txBody>
                  <a:tcPr/>
                </a:tc>
                <a:extLst>
                  <a:ext uri="{0D108BD9-81ED-4DB2-BD59-A6C34878D82A}">
                    <a16:rowId xmlns:a16="http://schemas.microsoft.com/office/drawing/2014/main" val="944045219"/>
                  </a:ext>
                </a:extLst>
              </a:tr>
              <a:tr h="370840">
                <a:tc>
                  <a:txBody>
                    <a:bodyPr/>
                    <a:lstStyle/>
                    <a:p>
                      <a:pPr marL="0" marR="0">
                        <a:lnSpc>
                          <a:spcPct val="107000"/>
                        </a:lnSpc>
                        <a:spcBef>
                          <a:spcPts val="0"/>
                        </a:spcBef>
                        <a:spcAft>
                          <a:spcPts val="0"/>
                        </a:spcAft>
                      </a:pPr>
                      <a:r>
                        <a:rPr lang="en-US" sz="1600" dirty="0">
                          <a:effectLst/>
                          <a:hlinkClick r:id="rId3"/>
                        </a:rPr>
                        <a:t>Touch Surgery, Surgical Simulator</a:t>
                      </a:r>
                      <a:endParaRPr lang="en-US" sz="1600" dirty="0">
                        <a:effectLst/>
                        <a:latin typeface="+mj-lt"/>
                        <a:ea typeface="Calibri" panose="020F0502020204030204" pitchFamily="34" charset="0"/>
                        <a:cs typeface="Calibri" panose="020F0502020204030204" pitchFamily="34" charset="0"/>
                      </a:endParaRPr>
                    </a:p>
                  </a:txBody>
                  <a:tcPr marL="68580" marR="68580" marT="0" marB="0"/>
                </a:tc>
                <a:tc>
                  <a:txBody>
                    <a:bodyPr/>
                    <a:lstStyle/>
                    <a:p>
                      <a:pPr marL="0" marR="0" algn="ctr">
                        <a:lnSpc>
                          <a:spcPct val="107000"/>
                        </a:lnSpc>
                        <a:spcBef>
                          <a:spcPts val="0"/>
                        </a:spcBef>
                        <a:spcAft>
                          <a:spcPts val="0"/>
                        </a:spcAft>
                      </a:pPr>
                      <a:r>
                        <a:rPr lang="en-US" sz="1400" dirty="0">
                          <a:effectLst/>
                        </a:rPr>
                        <a:t>Free</a:t>
                      </a:r>
                      <a:endParaRPr lang="en-US" sz="1400" dirty="0">
                        <a:effectLst/>
                        <a:latin typeface="+mj-lt"/>
                        <a:ea typeface="Calibri" panose="020F0502020204030204" pitchFamily="34" charset="0"/>
                        <a:cs typeface="Calibri" panose="020F0502020204030204" pitchFamily="34" charset="0"/>
                      </a:endParaRPr>
                    </a:p>
                  </a:txBody>
                  <a:tcPr marL="68580" marR="68580" marT="0" marB="0"/>
                </a:tc>
                <a:tc>
                  <a:txBody>
                    <a:bodyPr/>
                    <a:lstStyle/>
                    <a:p>
                      <a:pPr marL="0" marR="0">
                        <a:lnSpc>
                          <a:spcPct val="107000"/>
                        </a:lnSpc>
                        <a:spcBef>
                          <a:spcPts val="0"/>
                        </a:spcBef>
                        <a:spcAft>
                          <a:spcPts val="0"/>
                        </a:spcAft>
                      </a:pPr>
                      <a:r>
                        <a:rPr lang="en-US" sz="1400">
                          <a:effectLst/>
                        </a:rPr>
                        <a:t>Allows users to simulate common operations in a series of steps with instructions provided along the way.</a:t>
                      </a:r>
                      <a:endParaRPr lang="en-US" sz="1400">
                        <a:effectLst/>
                        <a:latin typeface="+mj-lt"/>
                        <a:ea typeface="Calibri" panose="020F0502020204030204" pitchFamily="34" charset="0"/>
                        <a:cs typeface="Calibri" panose="020F0502020204030204" pitchFamily="34" charset="0"/>
                      </a:endParaRPr>
                    </a:p>
                  </a:txBody>
                  <a:tcPr marL="68580" marR="68580" marT="0" marB="0"/>
                </a:tc>
                <a:tc>
                  <a:txBody>
                    <a:bodyPr/>
                    <a:lstStyle/>
                    <a:p>
                      <a:r>
                        <a:rPr lang="en-US" sz="1400" dirty="0"/>
                        <a:t>Surgical</a:t>
                      </a:r>
                      <a:r>
                        <a:rPr lang="en-US" sz="1400" baseline="0" dirty="0"/>
                        <a:t> procedure simulation</a:t>
                      </a:r>
                      <a:endParaRPr lang="en-US" sz="1400" dirty="0">
                        <a:latin typeface="+mj-lt"/>
                        <a:cs typeface="Calibri" panose="020F0502020204030204" pitchFamily="34" charset="0"/>
                      </a:endParaRPr>
                    </a:p>
                  </a:txBody>
                  <a:tcPr/>
                </a:tc>
                <a:extLst>
                  <a:ext uri="{0D108BD9-81ED-4DB2-BD59-A6C34878D82A}">
                    <a16:rowId xmlns:a16="http://schemas.microsoft.com/office/drawing/2014/main" val="242443125"/>
                  </a:ext>
                </a:extLst>
              </a:tr>
            </a:tbl>
          </a:graphicData>
        </a:graphic>
      </p:graphicFrame>
    </p:spTree>
    <p:extLst>
      <p:ext uri="{BB962C8B-B14F-4D97-AF65-F5344CB8AC3E}">
        <p14:creationId xmlns:p14="http://schemas.microsoft.com/office/powerpoint/2010/main" val="405138148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Suggestions?</a:t>
            </a:r>
            <a:endParaRPr lang="en-US" dirty="0"/>
          </a:p>
        </p:txBody>
      </p:sp>
      <p:sp>
        <p:nvSpPr>
          <p:cNvPr id="3" name="Content Placeholder 2"/>
          <p:cNvSpPr>
            <a:spLocks noGrp="1"/>
          </p:cNvSpPr>
          <p:nvPr>
            <p:ph idx="1"/>
          </p:nvPr>
        </p:nvSpPr>
        <p:spPr/>
        <p:txBody>
          <a:bodyPr/>
          <a:lstStyle/>
          <a:p>
            <a:r>
              <a:rPr lang="en-US"/>
              <a:t>App feedback/suggestions are welcome and appreciated!</a:t>
            </a:r>
          </a:p>
          <a:p>
            <a:endParaRPr lang="en-US"/>
          </a:p>
          <a:p>
            <a:r>
              <a:rPr lang="en-US"/>
              <a:t>Please send app suggestions to </a:t>
            </a:r>
            <a:r>
              <a:rPr lang="en-US">
                <a:hlinkClick r:id="rId2"/>
              </a:rPr>
              <a:t>COMHelpDesk@health.fau.edu</a:t>
            </a:r>
            <a:r>
              <a:rPr lang="en-US"/>
              <a:t> </a:t>
            </a:r>
            <a:endParaRPr lang="en-US" dirty="0"/>
          </a:p>
        </p:txBody>
      </p:sp>
    </p:spTree>
    <p:extLst>
      <p:ext uri="{BB962C8B-B14F-4D97-AF65-F5344CB8AC3E}">
        <p14:creationId xmlns:p14="http://schemas.microsoft.com/office/powerpoint/2010/main" val="22918974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USMLE Preparation Apps</a:t>
            </a:r>
            <a:endParaRPr lang="en-US" dirty="0"/>
          </a:p>
        </p:txBody>
      </p:sp>
      <p:graphicFrame>
        <p:nvGraphicFramePr>
          <p:cNvPr id="6" name="Content Placeholder 5"/>
          <p:cNvGraphicFramePr>
            <a:graphicFrameLocks noGrp="1"/>
          </p:cNvGraphicFramePr>
          <p:nvPr>
            <p:ph sz="quarter" idx="4294967295"/>
            <p:extLst>
              <p:ext uri="{D42A27DB-BD31-4B8C-83A1-F6EECF244321}">
                <p14:modId xmlns:p14="http://schemas.microsoft.com/office/powerpoint/2010/main" val="2644199712"/>
              </p:ext>
            </p:extLst>
          </p:nvPr>
        </p:nvGraphicFramePr>
        <p:xfrm>
          <a:off x="266700" y="1430338"/>
          <a:ext cx="11658601" cy="3421633"/>
        </p:xfrm>
        <a:graphic>
          <a:graphicData uri="http://schemas.openxmlformats.org/drawingml/2006/table">
            <a:tbl>
              <a:tblPr firstRow="1" bandRow="1">
                <a:tableStyleId>{073A0DAA-6AF3-43AB-8588-CEC1D06C72B9}</a:tableStyleId>
              </a:tblPr>
              <a:tblGrid>
                <a:gridCol w="1644162">
                  <a:extLst>
                    <a:ext uri="{9D8B030D-6E8A-4147-A177-3AD203B41FA5}">
                      <a16:colId xmlns:a16="http://schemas.microsoft.com/office/drawing/2014/main" val="1186609758"/>
                    </a:ext>
                  </a:extLst>
                </a:gridCol>
                <a:gridCol w="1547447">
                  <a:extLst>
                    <a:ext uri="{9D8B030D-6E8A-4147-A177-3AD203B41FA5}">
                      <a16:colId xmlns:a16="http://schemas.microsoft.com/office/drawing/2014/main" val="1759788408"/>
                    </a:ext>
                  </a:extLst>
                </a:gridCol>
                <a:gridCol w="6532686">
                  <a:extLst>
                    <a:ext uri="{9D8B030D-6E8A-4147-A177-3AD203B41FA5}">
                      <a16:colId xmlns:a16="http://schemas.microsoft.com/office/drawing/2014/main" val="1732474787"/>
                    </a:ext>
                  </a:extLst>
                </a:gridCol>
                <a:gridCol w="1934306">
                  <a:extLst>
                    <a:ext uri="{9D8B030D-6E8A-4147-A177-3AD203B41FA5}">
                      <a16:colId xmlns:a16="http://schemas.microsoft.com/office/drawing/2014/main" val="3742997990"/>
                    </a:ext>
                  </a:extLst>
                </a:gridCol>
              </a:tblGrid>
              <a:tr h="407427">
                <a:tc>
                  <a:txBody>
                    <a:bodyPr/>
                    <a:lstStyle/>
                    <a:p>
                      <a:pPr algn="ctr"/>
                      <a:r>
                        <a:rPr lang="en-US" sz="1600" dirty="0"/>
                        <a:t>Application </a:t>
                      </a:r>
                    </a:p>
                  </a:txBody>
                  <a:tcPr/>
                </a:tc>
                <a:tc>
                  <a:txBody>
                    <a:bodyPr/>
                    <a:lstStyle/>
                    <a:p>
                      <a:pPr algn="ctr"/>
                      <a:r>
                        <a:rPr lang="en-US" sz="1600" dirty="0"/>
                        <a:t>Cost</a:t>
                      </a:r>
                    </a:p>
                  </a:txBody>
                  <a:tcPr/>
                </a:tc>
                <a:tc>
                  <a:txBody>
                    <a:bodyPr/>
                    <a:lstStyle/>
                    <a:p>
                      <a:pPr algn="ctr"/>
                      <a:r>
                        <a:rPr lang="en-US" sz="1600" dirty="0"/>
                        <a:t>Description</a:t>
                      </a:r>
                    </a:p>
                  </a:txBody>
                  <a:tcPr/>
                </a:tc>
                <a:tc>
                  <a:txBody>
                    <a:bodyPr/>
                    <a:lstStyle/>
                    <a:p>
                      <a:pPr algn="ctr"/>
                      <a:r>
                        <a:rPr lang="en-US" sz="1600" dirty="0"/>
                        <a:t>Keyword(s)</a:t>
                      </a:r>
                    </a:p>
                  </a:txBody>
                  <a:tcPr/>
                </a:tc>
                <a:extLst>
                  <a:ext uri="{0D108BD9-81ED-4DB2-BD59-A6C34878D82A}">
                    <a16:rowId xmlns:a16="http://schemas.microsoft.com/office/drawing/2014/main" val="2419593527"/>
                  </a:ext>
                </a:extLst>
              </a:tr>
              <a:tr h="1008089">
                <a:tc>
                  <a:txBody>
                    <a:bodyPr/>
                    <a:lstStyle/>
                    <a:p>
                      <a:pPr marL="0" marR="0" algn="l">
                        <a:lnSpc>
                          <a:spcPct val="107000"/>
                        </a:lnSpc>
                        <a:spcBef>
                          <a:spcPts val="0"/>
                        </a:spcBef>
                        <a:spcAft>
                          <a:spcPts val="0"/>
                        </a:spcAft>
                      </a:pPr>
                      <a:r>
                        <a:rPr lang="en-US" sz="1600" dirty="0">
                          <a:effectLst/>
                          <a:hlinkClick r:id="rId2"/>
                        </a:rPr>
                        <a:t>UWorld USMLE</a:t>
                      </a:r>
                      <a:r>
                        <a:rPr lang="en-US" sz="1600" baseline="0" dirty="0">
                          <a:effectLst/>
                          <a:hlinkClick r:id="rId2"/>
                        </a:rPr>
                        <a:t> </a:t>
                      </a:r>
                      <a:r>
                        <a:rPr lang="en-US" sz="1600" dirty="0">
                          <a:effectLst/>
                          <a:hlinkClick r:id="rId2"/>
                        </a:rPr>
                        <a:t>Q-Bank</a:t>
                      </a:r>
                      <a:endParaRPr lang="en-US" sz="1600" b="1" dirty="0">
                        <a:effectLst/>
                        <a:latin typeface="+mj-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400" dirty="0">
                          <a:effectLst/>
                        </a:rPr>
                        <a:t>Subscription based (Provided by COM)</a:t>
                      </a:r>
                      <a:endParaRPr lang="en-US" sz="1400" dirty="0">
                        <a:effectLst/>
                        <a:latin typeface="+mj-lt"/>
                        <a:ea typeface="Calibri" panose="020F0502020204030204" pitchFamily="34" charset="0"/>
                        <a:cs typeface="Times New Roman" panose="02020603050405020304" pitchFamily="18" charset="0"/>
                      </a:endParaRPr>
                    </a:p>
                  </a:txBody>
                  <a:tcPr marL="68580" marR="68580" marT="0" marB="0"/>
                </a:tc>
                <a:tc>
                  <a:txBody>
                    <a:bodyPr/>
                    <a:lstStyle/>
                    <a:p>
                      <a:pPr marL="0" marR="0" algn="l">
                        <a:lnSpc>
                          <a:spcPct val="107000"/>
                        </a:lnSpc>
                        <a:spcBef>
                          <a:spcPts val="0"/>
                        </a:spcBef>
                        <a:spcAft>
                          <a:spcPts val="0"/>
                        </a:spcAft>
                      </a:pPr>
                      <a:r>
                        <a:rPr lang="en-US" sz="1400" dirty="0">
                          <a:effectLst/>
                        </a:rPr>
                        <a:t>USMLE board exam preparation written by practicing physicians who excelled in the USMLE exams. Focuses on question types and strategies along with content. Includes 2 practice tests.</a:t>
                      </a:r>
                      <a:endParaRPr lang="en-US" sz="1400" dirty="0">
                        <a:effectLst/>
                        <a:latin typeface="+mj-lt"/>
                        <a:ea typeface="Calibri" panose="020F0502020204030204" pitchFamily="34" charset="0"/>
                        <a:cs typeface="Times New Roman" panose="02020603050405020304" pitchFamily="18" charset="0"/>
                      </a:endParaRPr>
                    </a:p>
                  </a:txBody>
                  <a:tcPr marL="68580" marR="68580" marT="0" marB="0"/>
                </a:tc>
                <a:tc>
                  <a:txBody>
                    <a:bodyPr/>
                    <a:lstStyle/>
                    <a:p>
                      <a:pPr marL="0" marR="0" lvl="0" indent="0" algn="l" defTabSz="914354" rtl="0" eaLnBrk="1" fontAlgn="auto" latinLnBrk="0" hangingPunct="1">
                        <a:lnSpc>
                          <a:spcPct val="107000"/>
                        </a:lnSpc>
                        <a:spcBef>
                          <a:spcPts val="0"/>
                        </a:spcBef>
                        <a:spcAft>
                          <a:spcPts val="0"/>
                        </a:spcAft>
                        <a:buClrTx/>
                        <a:buSzTx/>
                        <a:buFontTx/>
                        <a:buNone/>
                        <a:tabLst/>
                        <a:defRPr/>
                      </a:pPr>
                      <a:r>
                        <a:rPr lang="en-US" sz="1400" kern="1200" baseline="0" dirty="0">
                          <a:solidFill>
                            <a:schemeClr val="dk1"/>
                          </a:solidFill>
                          <a:effectLst/>
                          <a:latin typeface="+mn-lt"/>
                          <a:ea typeface="Calibri" panose="020F0502020204030204" pitchFamily="34" charset="0"/>
                          <a:cs typeface="Times New Roman" panose="02020603050405020304" pitchFamily="18" charset="0"/>
                        </a:rPr>
                        <a:t>STEP Prep, Question-based</a:t>
                      </a:r>
                      <a:endParaRPr lang="en-US" sz="1400" dirty="0">
                        <a:effectLst/>
                        <a:latin typeface="+mj-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47208501"/>
                  </a:ext>
                </a:extLst>
              </a:tr>
              <a:tr h="934491">
                <a:tc>
                  <a:txBody>
                    <a:bodyPr/>
                    <a:lstStyle/>
                    <a:p>
                      <a:pPr marL="0" marR="0" algn="l">
                        <a:lnSpc>
                          <a:spcPct val="107000"/>
                        </a:lnSpc>
                        <a:spcBef>
                          <a:spcPts val="0"/>
                        </a:spcBef>
                        <a:spcAft>
                          <a:spcPts val="0"/>
                        </a:spcAft>
                      </a:pPr>
                      <a:r>
                        <a:rPr lang="en-US" sz="1600" dirty="0">
                          <a:solidFill>
                            <a:schemeClr val="tx1">
                              <a:lumMod val="95000"/>
                              <a:lumOff val="5000"/>
                            </a:schemeClr>
                          </a:solidFill>
                          <a:effectLst/>
                          <a:hlinkClick r:id="rId3">
                            <a:extLst>
                              <a:ext uri="{A12FA001-AC4F-418D-AE19-62706E023703}">
                                <ahyp:hlinkClr xmlns:ahyp="http://schemas.microsoft.com/office/drawing/2018/hyperlinkcolor" val="tx"/>
                              </a:ext>
                            </a:extLst>
                          </a:hlinkClick>
                        </a:rPr>
                        <a:t>Quizlet</a:t>
                      </a:r>
                      <a:endParaRPr lang="en-US" sz="1600" b="1" dirty="0">
                        <a:solidFill>
                          <a:schemeClr val="tx1">
                            <a:lumMod val="95000"/>
                            <a:lumOff val="5000"/>
                          </a:schemeClr>
                        </a:solidFill>
                        <a:effectLst/>
                        <a:latin typeface="+mj-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400" dirty="0">
                          <a:effectLst/>
                        </a:rPr>
                        <a:t>Free</a:t>
                      </a:r>
                      <a:endParaRPr lang="en-US" sz="1400" dirty="0">
                        <a:effectLst/>
                        <a:latin typeface="+mj-lt"/>
                        <a:ea typeface="Calibri" panose="020F0502020204030204" pitchFamily="34" charset="0"/>
                        <a:cs typeface="Times New Roman" panose="02020603050405020304" pitchFamily="18" charset="0"/>
                      </a:endParaRPr>
                    </a:p>
                  </a:txBody>
                  <a:tcPr marL="68580" marR="68580" marT="0" marB="0"/>
                </a:tc>
                <a:tc>
                  <a:txBody>
                    <a:bodyPr/>
                    <a:lstStyle/>
                    <a:p>
                      <a:pPr marL="0" marR="0" algn="l">
                        <a:lnSpc>
                          <a:spcPct val="107000"/>
                        </a:lnSpc>
                        <a:spcBef>
                          <a:spcPts val="0"/>
                        </a:spcBef>
                        <a:spcAft>
                          <a:spcPts val="0"/>
                        </a:spcAft>
                      </a:pPr>
                      <a:r>
                        <a:rPr lang="en-US" sz="1400" dirty="0">
                          <a:effectLst/>
                        </a:rPr>
                        <a:t>A free website that provides learning tools for students, including flashcards, study and game modes. Search pre-made flashcard sets. Great for kinesthetic, auditory, and visual learners.</a:t>
                      </a:r>
                      <a:endParaRPr lang="en-US" sz="1400" dirty="0">
                        <a:effectLst/>
                        <a:latin typeface="+mj-lt"/>
                        <a:ea typeface="Calibri" panose="020F0502020204030204" pitchFamily="34" charset="0"/>
                        <a:cs typeface="Times New Roman" panose="02020603050405020304" pitchFamily="18" charset="0"/>
                      </a:endParaRPr>
                    </a:p>
                  </a:txBody>
                  <a:tcPr marL="68580" marR="68580" marT="0" marB="0"/>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1400" kern="1200" dirty="0">
                          <a:solidFill>
                            <a:schemeClr val="dk1"/>
                          </a:solidFill>
                          <a:effectLst/>
                          <a:latin typeface="+mn-lt"/>
                          <a:ea typeface="Calibri" panose="020F0502020204030204" pitchFamily="34" charset="0"/>
                          <a:cs typeface="Times New Roman" panose="02020603050405020304" pitchFamily="18" charset="0"/>
                        </a:rPr>
                        <a:t>Flashcards, Practice tests, games, customizable</a:t>
                      </a:r>
                      <a:endParaRPr lang="en-US" sz="1400" dirty="0">
                        <a:effectLst/>
                        <a:latin typeface="+mj-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87100128"/>
                  </a:ext>
                </a:extLst>
              </a:tr>
              <a:tr h="720991">
                <a:tc>
                  <a:txBody>
                    <a:bodyPr/>
                    <a:lstStyle/>
                    <a:p>
                      <a:pPr marL="0" marR="0" algn="l">
                        <a:lnSpc>
                          <a:spcPct val="107000"/>
                        </a:lnSpc>
                        <a:spcBef>
                          <a:spcPts val="0"/>
                        </a:spcBef>
                        <a:spcAft>
                          <a:spcPts val="0"/>
                        </a:spcAft>
                      </a:pPr>
                      <a:r>
                        <a:rPr lang="en-US" sz="1600" dirty="0">
                          <a:effectLst/>
                          <a:hlinkClick r:id="rId4"/>
                        </a:rPr>
                        <a:t>AnkiApp Flashcards</a:t>
                      </a:r>
                      <a:endParaRPr lang="en-US" sz="1600" b="1" dirty="0">
                        <a:effectLst/>
                        <a:latin typeface="+mj-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400" dirty="0">
                          <a:effectLst/>
                        </a:rPr>
                        <a:t> Free</a:t>
                      </a:r>
                      <a:endParaRPr lang="en-US" sz="1400" dirty="0">
                        <a:effectLst/>
                        <a:latin typeface="+mj-lt"/>
                        <a:ea typeface="Calibri" panose="020F0502020204030204" pitchFamily="34" charset="0"/>
                        <a:cs typeface="Times New Roman" panose="02020603050405020304" pitchFamily="18" charset="0"/>
                      </a:endParaRPr>
                    </a:p>
                  </a:txBody>
                  <a:tcPr marL="68580" marR="68580" marT="0" marB="0"/>
                </a:tc>
                <a:tc>
                  <a:txBody>
                    <a:bodyPr/>
                    <a:lstStyle/>
                    <a:p>
                      <a:pPr marL="0" marR="0" lvl="0" indent="0" algn="l" defTabSz="914354" rtl="0" eaLnBrk="1" fontAlgn="auto" latinLnBrk="0" hangingPunct="1">
                        <a:lnSpc>
                          <a:spcPct val="100000"/>
                        </a:lnSpc>
                        <a:spcBef>
                          <a:spcPts val="0"/>
                        </a:spcBef>
                        <a:spcAft>
                          <a:spcPts val="0"/>
                        </a:spcAft>
                        <a:buClrTx/>
                        <a:buSzTx/>
                        <a:buFontTx/>
                        <a:buNone/>
                        <a:tabLst/>
                        <a:defRPr/>
                      </a:pPr>
                      <a:r>
                        <a:rPr lang="en-US" sz="1400" dirty="0">
                          <a:effectLst/>
                        </a:rPr>
                        <a:t> Study</a:t>
                      </a:r>
                      <a:r>
                        <a:rPr lang="en-US" sz="1400" baseline="0" dirty="0">
                          <a:effectLst/>
                        </a:rPr>
                        <a:t> flashcard app. </a:t>
                      </a:r>
                      <a:r>
                        <a:rPr lang="en-US" sz="1400" kern="1200" dirty="0">
                          <a:effectLst/>
                        </a:rPr>
                        <a:t>Make your own flashcards, styled how you like</a:t>
                      </a:r>
                      <a:r>
                        <a:rPr lang="en-US" sz="1400" kern="1200" baseline="0" dirty="0">
                          <a:effectLst/>
                        </a:rPr>
                        <a:t> </a:t>
                      </a:r>
                      <a:r>
                        <a:rPr lang="en-US" sz="1400" kern="1200" dirty="0">
                          <a:effectLst/>
                        </a:rPr>
                        <a:t>or search through millions of flashcards that are ready for you to download</a:t>
                      </a:r>
                      <a:r>
                        <a:rPr lang="en-US" sz="1400" kern="1200" baseline="0" dirty="0">
                          <a:effectLst/>
                        </a:rPr>
                        <a:t>. </a:t>
                      </a:r>
                      <a:r>
                        <a:rPr lang="en-US" sz="1400" kern="1200" dirty="0">
                          <a:effectLst/>
                        </a:rPr>
                        <a:t>When you go to study, the AI chooses which flashcards you need to work on, based on a detailed analysis of your progress. It's like a coach, for your brain.</a:t>
                      </a:r>
                    </a:p>
                    <a:p>
                      <a:pPr marL="0" marR="0" algn="l">
                        <a:lnSpc>
                          <a:spcPct val="107000"/>
                        </a:lnSpc>
                        <a:spcBef>
                          <a:spcPts val="0"/>
                        </a:spcBef>
                        <a:spcAft>
                          <a:spcPts val="0"/>
                        </a:spcAft>
                      </a:pPr>
                      <a:endParaRPr lang="en-US" sz="1400" dirty="0">
                        <a:effectLst/>
                        <a:latin typeface="+mj-lt"/>
                        <a:ea typeface="Calibri" panose="020F0502020204030204" pitchFamily="34" charset="0"/>
                        <a:cs typeface="Times New Roman" panose="02020603050405020304" pitchFamily="18" charset="0"/>
                      </a:endParaRPr>
                    </a:p>
                  </a:txBody>
                  <a:tcPr marL="68580" marR="68580" marT="0" marB="0"/>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1400" kern="1200" dirty="0">
                          <a:solidFill>
                            <a:schemeClr val="dk1"/>
                          </a:solidFill>
                          <a:effectLst/>
                          <a:latin typeface="+mn-lt"/>
                          <a:ea typeface="Calibri" panose="020F0502020204030204" pitchFamily="34" charset="0"/>
                          <a:cs typeface="Times New Roman" panose="02020603050405020304" pitchFamily="18" charset="0"/>
                        </a:rPr>
                        <a:t>Flashcards, Practice tests, customizable</a:t>
                      </a:r>
                    </a:p>
                    <a:p>
                      <a:pPr marL="0" marR="0" algn="l">
                        <a:lnSpc>
                          <a:spcPct val="107000"/>
                        </a:lnSpc>
                        <a:spcBef>
                          <a:spcPts val="0"/>
                        </a:spcBef>
                        <a:spcAft>
                          <a:spcPts val="0"/>
                        </a:spcAft>
                      </a:pPr>
                      <a:endParaRPr lang="en-US" sz="1400" dirty="0">
                        <a:effectLst/>
                        <a:latin typeface="+mj-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59485576"/>
                  </a:ext>
                </a:extLst>
              </a:tr>
            </a:tbl>
          </a:graphicData>
        </a:graphic>
      </p:graphicFrame>
    </p:spTree>
    <p:extLst>
      <p:ext uri="{BB962C8B-B14F-4D97-AF65-F5344CB8AC3E}">
        <p14:creationId xmlns:p14="http://schemas.microsoft.com/office/powerpoint/2010/main" val="21963430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Course Tools</a:t>
            </a:r>
            <a:endParaRPr lang="en-US" dirty="0"/>
          </a:p>
        </p:txBody>
      </p:sp>
      <p:graphicFrame>
        <p:nvGraphicFramePr>
          <p:cNvPr id="6" name="Content Placeholder 5"/>
          <p:cNvGraphicFramePr>
            <a:graphicFrameLocks noGrp="1"/>
          </p:cNvGraphicFramePr>
          <p:nvPr>
            <p:ph sz="quarter" idx="4294967295"/>
            <p:extLst>
              <p:ext uri="{D42A27DB-BD31-4B8C-83A1-F6EECF244321}">
                <p14:modId xmlns:p14="http://schemas.microsoft.com/office/powerpoint/2010/main" val="2750952205"/>
              </p:ext>
            </p:extLst>
          </p:nvPr>
        </p:nvGraphicFramePr>
        <p:xfrm>
          <a:off x="266700" y="1392691"/>
          <a:ext cx="11658600" cy="3051618"/>
        </p:xfrm>
        <a:graphic>
          <a:graphicData uri="http://schemas.openxmlformats.org/drawingml/2006/table">
            <a:tbl>
              <a:tblPr firstRow="1" bandRow="1">
                <a:tableStyleId>{073A0DAA-6AF3-43AB-8588-CEC1D06C72B9}</a:tableStyleId>
              </a:tblPr>
              <a:tblGrid>
                <a:gridCol w="1777936">
                  <a:extLst>
                    <a:ext uri="{9D8B030D-6E8A-4147-A177-3AD203B41FA5}">
                      <a16:colId xmlns:a16="http://schemas.microsoft.com/office/drawing/2014/main" val="928247703"/>
                    </a:ext>
                  </a:extLst>
                </a:gridCol>
                <a:gridCol w="1598310">
                  <a:extLst>
                    <a:ext uri="{9D8B030D-6E8A-4147-A177-3AD203B41FA5}">
                      <a16:colId xmlns:a16="http://schemas.microsoft.com/office/drawing/2014/main" val="1586926833"/>
                    </a:ext>
                  </a:extLst>
                </a:gridCol>
                <a:gridCol w="6594231">
                  <a:extLst>
                    <a:ext uri="{9D8B030D-6E8A-4147-A177-3AD203B41FA5}">
                      <a16:colId xmlns:a16="http://schemas.microsoft.com/office/drawing/2014/main" val="1625250286"/>
                    </a:ext>
                  </a:extLst>
                </a:gridCol>
                <a:gridCol w="1688123">
                  <a:extLst>
                    <a:ext uri="{9D8B030D-6E8A-4147-A177-3AD203B41FA5}">
                      <a16:colId xmlns:a16="http://schemas.microsoft.com/office/drawing/2014/main" val="396537947"/>
                    </a:ext>
                  </a:extLst>
                </a:gridCol>
              </a:tblGrid>
              <a:tr h="411350">
                <a:tc>
                  <a:txBody>
                    <a:bodyPr/>
                    <a:lstStyle/>
                    <a:p>
                      <a:pPr algn="ctr"/>
                      <a:r>
                        <a:rPr lang="en-US" sz="1600" dirty="0"/>
                        <a:t>Application </a:t>
                      </a:r>
                    </a:p>
                  </a:txBody>
                  <a:tcPr/>
                </a:tc>
                <a:tc>
                  <a:txBody>
                    <a:bodyPr/>
                    <a:lstStyle/>
                    <a:p>
                      <a:pPr algn="ctr"/>
                      <a:r>
                        <a:rPr lang="en-US" sz="1600" dirty="0"/>
                        <a:t>Cost</a:t>
                      </a:r>
                    </a:p>
                  </a:txBody>
                  <a:tcPr/>
                </a:tc>
                <a:tc>
                  <a:txBody>
                    <a:bodyPr/>
                    <a:lstStyle/>
                    <a:p>
                      <a:pPr algn="ctr"/>
                      <a:r>
                        <a:rPr lang="en-US" sz="1600" dirty="0"/>
                        <a:t>Description</a:t>
                      </a:r>
                    </a:p>
                  </a:txBody>
                  <a:tcPr/>
                </a:tc>
                <a:tc>
                  <a:txBody>
                    <a:bodyPr/>
                    <a:lstStyle/>
                    <a:p>
                      <a:pPr algn="ctr"/>
                      <a:r>
                        <a:rPr lang="en-US" sz="1600" dirty="0"/>
                        <a:t>Keyword(s)</a:t>
                      </a:r>
                    </a:p>
                  </a:txBody>
                  <a:tcPr/>
                </a:tc>
                <a:extLst>
                  <a:ext uri="{0D108BD9-81ED-4DB2-BD59-A6C34878D82A}">
                    <a16:rowId xmlns:a16="http://schemas.microsoft.com/office/drawing/2014/main" val="1109789729"/>
                  </a:ext>
                </a:extLst>
              </a:tr>
              <a:tr h="241623">
                <a:tc>
                  <a:txBody>
                    <a:bodyPr/>
                    <a:lstStyle/>
                    <a:p>
                      <a:pPr marL="0" marR="0" algn="l">
                        <a:lnSpc>
                          <a:spcPct val="107000"/>
                        </a:lnSpc>
                        <a:spcBef>
                          <a:spcPts val="0"/>
                        </a:spcBef>
                        <a:spcAft>
                          <a:spcPts val="0"/>
                        </a:spcAft>
                      </a:pPr>
                      <a:r>
                        <a:rPr lang="en-US" sz="1600" dirty="0">
                          <a:effectLst/>
                          <a:hlinkClick r:id="rId3"/>
                        </a:rPr>
                        <a:t>AirMedia </a:t>
                      </a:r>
                      <a:endParaRPr lang="en-US" sz="1600" b="0" dirty="0">
                        <a:effectLst/>
                        <a:latin typeface="+mj-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400" dirty="0">
                          <a:effectLst/>
                        </a:rPr>
                        <a:t>Provided by COM </a:t>
                      </a:r>
                      <a:endParaRPr lang="en-US" sz="1400" dirty="0">
                        <a:effectLst/>
                        <a:latin typeface="+mj-lt"/>
                        <a:ea typeface="Calibri" panose="020F0502020204030204" pitchFamily="34" charset="0"/>
                        <a:cs typeface="Times New Roman" panose="02020603050405020304" pitchFamily="18" charset="0"/>
                      </a:endParaRPr>
                    </a:p>
                  </a:txBody>
                  <a:tcPr marL="68580" marR="68580" marT="0" marB="0"/>
                </a:tc>
                <a:tc>
                  <a:txBody>
                    <a:bodyPr/>
                    <a:lstStyle/>
                    <a:p>
                      <a:pPr marL="0" marR="0" algn="l">
                        <a:lnSpc>
                          <a:spcPct val="107000"/>
                        </a:lnSpc>
                        <a:spcBef>
                          <a:spcPts val="0"/>
                        </a:spcBef>
                        <a:spcAft>
                          <a:spcPts val="0"/>
                        </a:spcAft>
                      </a:pPr>
                      <a:r>
                        <a:rPr lang="en-US" sz="1400" dirty="0">
                          <a:effectLst/>
                        </a:rPr>
                        <a:t>Use in the PBL Rooms to mirror your iPad to the display screen</a:t>
                      </a:r>
                      <a:endParaRPr lang="en-US" sz="1400" dirty="0">
                        <a:effectLst/>
                        <a:latin typeface="+mj-lt"/>
                        <a:ea typeface="Calibri" panose="020F0502020204030204" pitchFamily="34" charset="0"/>
                        <a:cs typeface="Times New Roman" panose="02020603050405020304" pitchFamily="18" charset="0"/>
                      </a:endParaRPr>
                    </a:p>
                  </a:txBody>
                  <a:tcPr marL="68580" marR="68580" marT="0" marB="0"/>
                </a:tc>
                <a:tc>
                  <a:txBody>
                    <a:bodyPr/>
                    <a:lstStyle/>
                    <a:p>
                      <a:pPr marL="0" marR="0" algn="l">
                        <a:lnSpc>
                          <a:spcPct val="107000"/>
                        </a:lnSpc>
                        <a:spcBef>
                          <a:spcPts val="0"/>
                        </a:spcBef>
                        <a:spcAft>
                          <a:spcPts val="0"/>
                        </a:spcAft>
                      </a:pPr>
                      <a:r>
                        <a:rPr lang="en-US" sz="1400" dirty="0" err="1">
                          <a:effectLst/>
                          <a:latin typeface="+mj-lt"/>
                          <a:ea typeface="Calibri" panose="020F0502020204030204" pitchFamily="34" charset="0"/>
                          <a:cs typeface="Times New Roman" panose="02020603050405020304" pitchFamily="18" charset="0"/>
                        </a:rPr>
                        <a:t>AirPlay</a:t>
                      </a:r>
                      <a:r>
                        <a:rPr lang="en-US" sz="1400" dirty="0">
                          <a:effectLst/>
                          <a:latin typeface="+mj-lt"/>
                          <a:ea typeface="Calibri" panose="020F0502020204030204" pitchFamily="34" charset="0"/>
                          <a:cs typeface="Times New Roman" panose="02020603050405020304" pitchFamily="18" charset="0"/>
                        </a:rPr>
                        <a:t>,</a:t>
                      </a:r>
                      <a:r>
                        <a:rPr lang="en-US" sz="1400" baseline="0" dirty="0">
                          <a:effectLst/>
                          <a:latin typeface="+mj-lt"/>
                          <a:ea typeface="Calibri" panose="020F0502020204030204" pitchFamily="34" charset="0"/>
                          <a:cs typeface="Times New Roman" panose="02020603050405020304" pitchFamily="18" charset="0"/>
                        </a:rPr>
                        <a:t> Project</a:t>
                      </a:r>
                      <a:endParaRPr lang="en-US" sz="1400" dirty="0">
                        <a:effectLst/>
                        <a:latin typeface="+mj-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74550579"/>
                  </a:ext>
                </a:extLst>
              </a:tr>
              <a:tr h="241623">
                <a:tc>
                  <a:txBody>
                    <a:bodyPr/>
                    <a:lstStyle/>
                    <a:p>
                      <a:pPr marL="0" marR="0" algn="l">
                        <a:lnSpc>
                          <a:spcPct val="107000"/>
                        </a:lnSpc>
                        <a:spcBef>
                          <a:spcPts val="0"/>
                        </a:spcBef>
                        <a:spcAft>
                          <a:spcPts val="0"/>
                        </a:spcAft>
                      </a:pPr>
                      <a:r>
                        <a:rPr lang="en-US" sz="1600" dirty="0" err="1">
                          <a:effectLst/>
                          <a:hlinkClick r:id="rId4"/>
                        </a:rPr>
                        <a:t>Kahoot</a:t>
                      </a:r>
                      <a:r>
                        <a:rPr lang="en-US" sz="1600" dirty="0">
                          <a:effectLst/>
                          <a:hlinkClick r:id="rId4"/>
                        </a:rPr>
                        <a:t>!</a:t>
                      </a:r>
                      <a:endParaRPr lang="en-US" sz="1600" b="0" dirty="0">
                        <a:effectLst/>
                        <a:latin typeface="+mj-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400" dirty="0">
                          <a:effectLst/>
                        </a:rPr>
                        <a:t>Free</a:t>
                      </a:r>
                      <a:endParaRPr lang="en-US" sz="1400" dirty="0">
                        <a:effectLst/>
                        <a:latin typeface="+mj-lt"/>
                        <a:ea typeface="Calibri" panose="020F0502020204030204" pitchFamily="34" charset="0"/>
                        <a:cs typeface="Times New Roman" panose="02020603050405020304" pitchFamily="18" charset="0"/>
                      </a:endParaRPr>
                    </a:p>
                  </a:txBody>
                  <a:tcPr marL="68580" marR="68580" marT="0" marB="0"/>
                </a:tc>
                <a:tc>
                  <a:txBody>
                    <a:bodyPr/>
                    <a:lstStyle/>
                    <a:p>
                      <a:pPr marL="0" marR="0" algn="l">
                        <a:lnSpc>
                          <a:spcPct val="107000"/>
                        </a:lnSpc>
                        <a:spcBef>
                          <a:spcPts val="0"/>
                        </a:spcBef>
                        <a:spcAft>
                          <a:spcPts val="0"/>
                        </a:spcAft>
                      </a:pPr>
                      <a:r>
                        <a:rPr lang="en-US" sz="1400" dirty="0">
                          <a:effectLst/>
                        </a:rPr>
                        <a:t>Play an in-class review game using this app as your clicker. </a:t>
                      </a:r>
                      <a:endParaRPr lang="en-US" sz="1400" dirty="0">
                        <a:effectLst/>
                        <a:latin typeface="+mj-lt"/>
                        <a:ea typeface="Calibri" panose="020F0502020204030204" pitchFamily="34" charset="0"/>
                        <a:cs typeface="Times New Roman" panose="02020603050405020304" pitchFamily="18" charset="0"/>
                      </a:endParaRPr>
                    </a:p>
                  </a:txBody>
                  <a:tcPr marL="68580" marR="68580" marT="0" marB="0"/>
                </a:tc>
                <a:tc>
                  <a:txBody>
                    <a:bodyPr/>
                    <a:lstStyle/>
                    <a:p>
                      <a:pPr marL="0" marR="0" algn="l">
                        <a:lnSpc>
                          <a:spcPct val="107000"/>
                        </a:lnSpc>
                        <a:spcBef>
                          <a:spcPts val="0"/>
                        </a:spcBef>
                        <a:spcAft>
                          <a:spcPts val="0"/>
                        </a:spcAft>
                      </a:pPr>
                      <a:r>
                        <a:rPr lang="en-US" sz="1400" dirty="0">
                          <a:effectLst/>
                          <a:latin typeface="+mj-lt"/>
                          <a:ea typeface="Calibri" panose="020F0502020204030204" pitchFamily="34" charset="0"/>
                          <a:cs typeface="Times New Roman" panose="02020603050405020304" pitchFamily="18" charset="0"/>
                        </a:rPr>
                        <a:t>Quiz</a:t>
                      </a:r>
                      <a:r>
                        <a:rPr lang="en-US" sz="1400" baseline="0" dirty="0">
                          <a:effectLst/>
                          <a:latin typeface="+mj-lt"/>
                          <a:ea typeface="Calibri" panose="020F0502020204030204" pitchFamily="34" charset="0"/>
                          <a:cs typeface="Times New Roman" panose="02020603050405020304" pitchFamily="18" charset="0"/>
                        </a:rPr>
                        <a:t> Game</a:t>
                      </a:r>
                      <a:endParaRPr lang="en-US" sz="1400" dirty="0">
                        <a:effectLst/>
                        <a:latin typeface="+mj-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96300323"/>
                  </a:ext>
                </a:extLst>
              </a:tr>
              <a:tr h="499780">
                <a:tc>
                  <a:txBody>
                    <a:bodyPr/>
                    <a:lstStyle/>
                    <a:p>
                      <a:pPr marL="0" marR="0">
                        <a:lnSpc>
                          <a:spcPct val="107000"/>
                        </a:lnSpc>
                        <a:spcBef>
                          <a:spcPts val="0"/>
                        </a:spcBef>
                        <a:spcAft>
                          <a:spcPts val="0"/>
                        </a:spcAft>
                      </a:pPr>
                      <a:r>
                        <a:rPr lang="en-US" sz="1600" dirty="0">
                          <a:effectLst/>
                          <a:hlinkClick r:id="rId5"/>
                        </a:rPr>
                        <a:t>FAU College of Medicine Library</a:t>
                      </a:r>
                      <a:endParaRPr lang="en-US" sz="1600" b="0" dirty="0">
                        <a:effectLst/>
                        <a:latin typeface="+mj-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400" dirty="0">
                          <a:effectLst/>
                        </a:rPr>
                        <a:t>LINK</a:t>
                      </a:r>
                    </a:p>
                    <a:p>
                      <a:pPr marL="0" marR="0" algn="ctr">
                        <a:lnSpc>
                          <a:spcPct val="107000"/>
                        </a:lnSpc>
                        <a:spcBef>
                          <a:spcPts val="0"/>
                        </a:spcBef>
                        <a:spcAft>
                          <a:spcPts val="0"/>
                        </a:spcAft>
                      </a:pPr>
                      <a:r>
                        <a:rPr lang="en-US" sz="1400" dirty="0">
                          <a:effectLst/>
                        </a:rPr>
                        <a:t>Preloaded by CoM</a:t>
                      </a:r>
                      <a:endParaRPr lang="en-US" sz="1400" dirty="0">
                        <a:effectLst/>
                        <a:latin typeface="+mj-lt"/>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400" dirty="0">
                          <a:effectLst/>
                        </a:rPr>
                        <a:t>Resource databases and tools available through the College of Medicine Library.</a:t>
                      </a:r>
                      <a:endParaRPr lang="en-US" sz="1400" dirty="0">
                        <a:effectLst/>
                        <a:latin typeface="+mj-lt"/>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400" dirty="0">
                          <a:effectLst/>
                          <a:latin typeface="+mj-lt"/>
                          <a:ea typeface="Calibri" panose="020F0502020204030204" pitchFamily="34" charset="0"/>
                          <a:cs typeface="Times New Roman" panose="02020603050405020304" pitchFamily="18" charset="0"/>
                        </a:rPr>
                        <a:t>Medical Library</a:t>
                      </a:r>
                      <a:r>
                        <a:rPr lang="en-US" sz="1400" baseline="0" dirty="0">
                          <a:effectLst/>
                          <a:latin typeface="+mj-lt"/>
                          <a:ea typeface="Calibri" panose="020F0502020204030204" pitchFamily="34" charset="0"/>
                          <a:cs typeface="Times New Roman" panose="02020603050405020304" pitchFamily="18" charset="0"/>
                        </a:rPr>
                        <a:t> Website</a:t>
                      </a:r>
                      <a:endParaRPr lang="en-US" sz="1400" dirty="0">
                        <a:effectLst/>
                        <a:latin typeface="+mj-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974725819"/>
                  </a:ext>
                </a:extLst>
              </a:tr>
              <a:tr h="388687">
                <a:tc>
                  <a:txBody>
                    <a:bodyPr/>
                    <a:lstStyle/>
                    <a:p>
                      <a:pPr marL="0" marR="0">
                        <a:lnSpc>
                          <a:spcPct val="107000"/>
                        </a:lnSpc>
                        <a:spcBef>
                          <a:spcPts val="0"/>
                        </a:spcBef>
                        <a:spcAft>
                          <a:spcPts val="0"/>
                        </a:spcAft>
                      </a:pPr>
                      <a:r>
                        <a:rPr lang="en-US" sz="1600" dirty="0" err="1">
                          <a:effectLst/>
                          <a:hlinkClick r:id="rId6"/>
                        </a:rPr>
                        <a:t>OwlMed</a:t>
                      </a:r>
                      <a:endParaRPr lang="en-US" sz="1600" b="0" dirty="0">
                        <a:effectLst/>
                        <a:latin typeface="+mj-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400" dirty="0">
                          <a:effectLst/>
                        </a:rPr>
                        <a:t>LINK</a:t>
                      </a:r>
                    </a:p>
                    <a:p>
                      <a:pPr marL="0" marR="0" algn="ctr">
                        <a:lnSpc>
                          <a:spcPct val="107000"/>
                        </a:lnSpc>
                        <a:spcBef>
                          <a:spcPts val="0"/>
                        </a:spcBef>
                        <a:spcAft>
                          <a:spcPts val="0"/>
                        </a:spcAft>
                      </a:pPr>
                      <a:r>
                        <a:rPr lang="en-US" sz="1400" dirty="0">
                          <a:effectLst/>
                        </a:rPr>
                        <a:t>Preloaded by CoM</a:t>
                      </a:r>
                      <a:endParaRPr lang="en-US" sz="1400" dirty="0">
                        <a:effectLst/>
                        <a:latin typeface="+mj-lt"/>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400" dirty="0">
                          <a:effectLst/>
                        </a:rPr>
                        <a:t>FAU College of Medicine’s calendar-centered learning management system. Get all course materials here.</a:t>
                      </a:r>
                      <a:endParaRPr lang="en-US" sz="1400" dirty="0">
                        <a:effectLst/>
                        <a:latin typeface="+mj-lt"/>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400" dirty="0">
                          <a:effectLst/>
                          <a:latin typeface="+mj-lt"/>
                          <a:ea typeface="Calibri" panose="020F0502020204030204" pitchFamily="34" charset="0"/>
                          <a:cs typeface="Times New Roman" panose="02020603050405020304" pitchFamily="18" charset="0"/>
                        </a:rPr>
                        <a:t>Course</a:t>
                      </a:r>
                      <a:r>
                        <a:rPr lang="en-US" sz="1400" baseline="0" dirty="0">
                          <a:effectLst/>
                          <a:latin typeface="+mj-lt"/>
                          <a:ea typeface="Calibri" panose="020F0502020204030204" pitchFamily="34" charset="0"/>
                          <a:cs typeface="Times New Roman" panose="02020603050405020304" pitchFamily="18" charset="0"/>
                        </a:rPr>
                        <a:t> Materials, Events</a:t>
                      </a:r>
                      <a:endParaRPr lang="en-US" sz="1400" dirty="0">
                        <a:effectLst/>
                        <a:latin typeface="+mj-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58180773"/>
                  </a:ext>
                </a:extLst>
              </a:tr>
              <a:tr h="589481">
                <a:tc>
                  <a:txBody>
                    <a:bodyPr/>
                    <a:lstStyle/>
                    <a:p>
                      <a:pPr marL="0" marR="0">
                        <a:lnSpc>
                          <a:spcPct val="107000"/>
                        </a:lnSpc>
                        <a:spcBef>
                          <a:spcPts val="0"/>
                        </a:spcBef>
                        <a:spcAft>
                          <a:spcPts val="0"/>
                        </a:spcAft>
                      </a:pPr>
                      <a:r>
                        <a:rPr lang="en-US" sz="1600" dirty="0">
                          <a:effectLst/>
                          <a:hlinkClick r:id="rId7"/>
                        </a:rPr>
                        <a:t>Canvas</a:t>
                      </a:r>
                      <a:endParaRPr lang="en-US" sz="1600" b="0" dirty="0">
                        <a:effectLst/>
                        <a:latin typeface="+mj-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400" dirty="0">
                          <a:effectLst/>
                        </a:rPr>
                        <a:t>LINK</a:t>
                      </a:r>
                    </a:p>
                    <a:p>
                      <a:pPr marL="0" marR="0" algn="ctr">
                        <a:lnSpc>
                          <a:spcPct val="107000"/>
                        </a:lnSpc>
                        <a:spcBef>
                          <a:spcPts val="0"/>
                        </a:spcBef>
                        <a:spcAft>
                          <a:spcPts val="0"/>
                        </a:spcAft>
                      </a:pPr>
                      <a:r>
                        <a:rPr lang="en-US" sz="1400" dirty="0">
                          <a:effectLst/>
                        </a:rPr>
                        <a:t>Preloaded by CoM</a:t>
                      </a:r>
                      <a:endParaRPr lang="en-US" sz="1400" dirty="0">
                        <a:effectLst/>
                        <a:latin typeface="+mj-lt"/>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400" dirty="0">
                          <a:effectLst/>
                        </a:rPr>
                        <a:t>Used for PBL sessions, IQ sessions, and certain</a:t>
                      </a:r>
                      <a:r>
                        <a:rPr lang="en-US" sz="1400" baseline="0" dirty="0">
                          <a:effectLst/>
                        </a:rPr>
                        <a:t> clerkships. Note: This is NOT the application, but rather a link to the web address. The online platform better suits our needs.</a:t>
                      </a:r>
                      <a:endParaRPr lang="en-US" sz="1400" dirty="0">
                        <a:effectLst/>
                        <a:latin typeface="+mj-lt"/>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400" dirty="0">
                          <a:effectLst/>
                          <a:latin typeface="+mj-lt"/>
                          <a:ea typeface="Calibri" panose="020F0502020204030204" pitchFamily="34" charset="0"/>
                          <a:cs typeface="Times New Roman" panose="02020603050405020304" pitchFamily="18" charset="0"/>
                        </a:rPr>
                        <a:t>Discussion</a:t>
                      </a:r>
                      <a:r>
                        <a:rPr lang="en-US" sz="1400" baseline="0" dirty="0">
                          <a:effectLst/>
                          <a:latin typeface="+mj-lt"/>
                          <a:ea typeface="Calibri" panose="020F0502020204030204" pitchFamily="34" charset="0"/>
                          <a:cs typeface="Times New Roman" panose="02020603050405020304" pitchFamily="18" charset="0"/>
                        </a:rPr>
                        <a:t> Boards, Small Groups</a:t>
                      </a:r>
                      <a:endParaRPr lang="en-US" sz="1400" dirty="0">
                        <a:effectLst/>
                        <a:latin typeface="+mj-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66026529"/>
                  </a:ext>
                </a:extLst>
              </a:tr>
              <a:tr h="388687">
                <a:tc>
                  <a:txBody>
                    <a:bodyPr/>
                    <a:lstStyle/>
                    <a:p>
                      <a:pPr marL="0" marR="0">
                        <a:lnSpc>
                          <a:spcPct val="107000"/>
                        </a:lnSpc>
                        <a:spcBef>
                          <a:spcPts val="0"/>
                        </a:spcBef>
                        <a:spcAft>
                          <a:spcPts val="0"/>
                        </a:spcAft>
                      </a:pPr>
                      <a:r>
                        <a:rPr lang="en-US" sz="1600" dirty="0" err="1">
                          <a:effectLst/>
                          <a:hlinkClick r:id="rId8"/>
                        </a:rPr>
                        <a:t>VitalSource</a:t>
                      </a:r>
                      <a:r>
                        <a:rPr lang="en-US" sz="1600" dirty="0">
                          <a:effectLst/>
                          <a:hlinkClick r:id="rId8"/>
                        </a:rPr>
                        <a:t> Bookshelf</a:t>
                      </a:r>
                      <a:endParaRPr lang="en-US" sz="1600" b="0" dirty="0">
                        <a:effectLst/>
                        <a:latin typeface="+mj-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400" dirty="0">
                          <a:effectLst/>
                        </a:rPr>
                        <a:t>Provided by COM</a:t>
                      </a:r>
                      <a:endParaRPr lang="en-US" sz="1400" dirty="0">
                        <a:effectLst/>
                        <a:latin typeface="+mj-lt"/>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400" dirty="0">
                          <a:effectLst/>
                        </a:rPr>
                        <a:t>Read your books online or offline, search across your full library, and create notes and highlights to help you study.</a:t>
                      </a:r>
                      <a:endParaRPr lang="en-US" sz="1400" dirty="0">
                        <a:effectLst/>
                        <a:latin typeface="+mj-lt"/>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400" dirty="0">
                          <a:effectLst/>
                          <a:latin typeface="+mj-lt"/>
                          <a:ea typeface="Calibri" panose="020F0502020204030204" pitchFamily="34" charset="0"/>
                          <a:cs typeface="Times New Roman" panose="02020603050405020304" pitchFamily="18" charset="0"/>
                        </a:rPr>
                        <a:t>Textbooks</a:t>
                      </a:r>
                    </a:p>
                  </a:txBody>
                  <a:tcPr marL="68580" marR="68580" marT="0" marB="0"/>
                </a:tc>
                <a:extLst>
                  <a:ext uri="{0D108BD9-81ED-4DB2-BD59-A6C34878D82A}">
                    <a16:rowId xmlns:a16="http://schemas.microsoft.com/office/drawing/2014/main" val="1714380323"/>
                  </a:ext>
                </a:extLst>
              </a:tr>
            </a:tbl>
          </a:graphicData>
        </a:graphic>
      </p:graphicFrame>
    </p:spTree>
    <p:extLst>
      <p:ext uri="{BB962C8B-B14F-4D97-AF65-F5344CB8AC3E}">
        <p14:creationId xmlns:p14="http://schemas.microsoft.com/office/powerpoint/2010/main" val="16419807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Notetaking/Productivity Tools</a:t>
            </a:r>
            <a:endParaRPr lang="en-US" dirty="0"/>
          </a:p>
        </p:txBody>
      </p:sp>
      <p:graphicFrame>
        <p:nvGraphicFramePr>
          <p:cNvPr id="4" name="Content Placeholder 3"/>
          <p:cNvGraphicFramePr>
            <a:graphicFrameLocks noGrp="1"/>
          </p:cNvGraphicFramePr>
          <p:nvPr>
            <p:ph sz="quarter" idx="4294967295"/>
            <p:extLst>
              <p:ext uri="{D42A27DB-BD31-4B8C-83A1-F6EECF244321}">
                <p14:modId xmlns:p14="http://schemas.microsoft.com/office/powerpoint/2010/main" val="1432774853"/>
              </p:ext>
            </p:extLst>
          </p:nvPr>
        </p:nvGraphicFramePr>
        <p:xfrm>
          <a:off x="266701" y="1266148"/>
          <a:ext cx="11658599" cy="4419170"/>
        </p:xfrm>
        <a:graphic>
          <a:graphicData uri="http://schemas.openxmlformats.org/drawingml/2006/table">
            <a:tbl>
              <a:tblPr firstRow="1" bandRow="1">
                <a:tableStyleId>{073A0DAA-6AF3-43AB-8588-CEC1D06C72B9}</a:tableStyleId>
              </a:tblPr>
              <a:tblGrid>
                <a:gridCol w="1837870">
                  <a:extLst>
                    <a:ext uri="{9D8B030D-6E8A-4147-A177-3AD203B41FA5}">
                      <a16:colId xmlns:a16="http://schemas.microsoft.com/office/drawing/2014/main" val="3143168014"/>
                    </a:ext>
                  </a:extLst>
                </a:gridCol>
                <a:gridCol w="1364343">
                  <a:extLst>
                    <a:ext uri="{9D8B030D-6E8A-4147-A177-3AD203B41FA5}">
                      <a16:colId xmlns:a16="http://schemas.microsoft.com/office/drawing/2014/main" val="2544473823"/>
                    </a:ext>
                  </a:extLst>
                </a:gridCol>
                <a:gridCol w="6763657">
                  <a:extLst>
                    <a:ext uri="{9D8B030D-6E8A-4147-A177-3AD203B41FA5}">
                      <a16:colId xmlns:a16="http://schemas.microsoft.com/office/drawing/2014/main" val="578968111"/>
                    </a:ext>
                  </a:extLst>
                </a:gridCol>
                <a:gridCol w="1692729">
                  <a:extLst>
                    <a:ext uri="{9D8B030D-6E8A-4147-A177-3AD203B41FA5}">
                      <a16:colId xmlns:a16="http://schemas.microsoft.com/office/drawing/2014/main" val="3850799108"/>
                    </a:ext>
                  </a:extLst>
                </a:gridCol>
              </a:tblGrid>
              <a:tr h="344429">
                <a:tc>
                  <a:txBody>
                    <a:bodyPr/>
                    <a:lstStyle/>
                    <a:p>
                      <a:pPr algn="l"/>
                      <a:r>
                        <a:rPr lang="en-US" sz="1600" dirty="0"/>
                        <a:t>Application </a:t>
                      </a:r>
                    </a:p>
                  </a:txBody>
                  <a:tcPr/>
                </a:tc>
                <a:tc>
                  <a:txBody>
                    <a:bodyPr/>
                    <a:lstStyle/>
                    <a:p>
                      <a:pPr algn="l"/>
                      <a:r>
                        <a:rPr lang="en-US" sz="1600" dirty="0"/>
                        <a:t>Cost</a:t>
                      </a:r>
                    </a:p>
                  </a:txBody>
                  <a:tcPr/>
                </a:tc>
                <a:tc>
                  <a:txBody>
                    <a:bodyPr/>
                    <a:lstStyle/>
                    <a:p>
                      <a:pPr algn="l"/>
                      <a:r>
                        <a:rPr lang="en-US" sz="1600" dirty="0"/>
                        <a:t>Description</a:t>
                      </a:r>
                    </a:p>
                  </a:txBody>
                  <a:tcPr/>
                </a:tc>
                <a:tc>
                  <a:txBody>
                    <a:bodyPr/>
                    <a:lstStyle/>
                    <a:p>
                      <a:pPr algn="l"/>
                      <a:r>
                        <a:rPr lang="en-US" sz="1600" dirty="0"/>
                        <a:t>Keyword(s)</a:t>
                      </a:r>
                    </a:p>
                  </a:txBody>
                  <a:tcPr/>
                </a:tc>
                <a:extLst>
                  <a:ext uri="{0D108BD9-81ED-4DB2-BD59-A6C34878D82A}">
                    <a16:rowId xmlns:a16="http://schemas.microsoft.com/office/drawing/2014/main" val="2265506852"/>
                  </a:ext>
                </a:extLst>
              </a:tr>
              <a:tr h="250562">
                <a:tc>
                  <a:txBody>
                    <a:bodyPr/>
                    <a:lstStyle/>
                    <a:p>
                      <a:pPr marL="0" marR="0" algn="l">
                        <a:lnSpc>
                          <a:spcPct val="107000"/>
                        </a:lnSpc>
                        <a:spcBef>
                          <a:spcPts val="0"/>
                        </a:spcBef>
                        <a:spcAft>
                          <a:spcPts val="800"/>
                        </a:spcAft>
                      </a:pPr>
                      <a:r>
                        <a:rPr lang="en-US" sz="1600" b="0" u="sng" dirty="0">
                          <a:effectLst/>
                          <a:latin typeface="+mn-lt"/>
                          <a:hlinkClick r:id="rId2"/>
                        </a:rPr>
                        <a:t>Good Reader</a:t>
                      </a:r>
                      <a:endParaRPr lang="en-US" sz="1600" b="0" dirty="0">
                        <a:effectLst/>
                        <a:latin typeface="+mn-lt"/>
                        <a:ea typeface="Calibri" panose="020F0502020204030204" pitchFamily="34" charset="0"/>
                        <a:cs typeface="Times New Roman" panose="02020603050405020304" pitchFamily="18" charset="0"/>
                      </a:endParaRPr>
                    </a:p>
                  </a:txBody>
                  <a:tcPr marL="68580" marR="68580" marT="9525" marB="0"/>
                </a:tc>
                <a:tc>
                  <a:txBody>
                    <a:bodyPr/>
                    <a:lstStyle/>
                    <a:p>
                      <a:pPr marL="0" marR="0" algn="l">
                        <a:lnSpc>
                          <a:spcPct val="107000"/>
                        </a:lnSpc>
                        <a:spcBef>
                          <a:spcPts val="0"/>
                        </a:spcBef>
                        <a:spcAft>
                          <a:spcPts val="800"/>
                        </a:spcAft>
                      </a:pPr>
                      <a:r>
                        <a:rPr lang="en-US" sz="1400" dirty="0">
                          <a:effectLst/>
                          <a:latin typeface="+mn-lt"/>
                        </a:rPr>
                        <a:t>$5.99</a:t>
                      </a:r>
                      <a:endParaRPr lang="en-US" sz="1400" dirty="0">
                        <a:effectLst/>
                        <a:latin typeface="+mn-lt"/>
                        <a:ea typeface="Calibri" panose="020F0502020204030204" pitchFamily="34" charset="0"/>
                        <a:cs typeface="Times New Roman" panose="02020603050405020304" pitchFamily="18" charset="0"/>
                      </a:endParaRPr>
                    </a:p>
                  </a:txBody>
                  <a:tcPr marL="68580" marR="68580" marT="9525" marB="0"/>
                </a:tc>
                <a:tc>
                  <a:txBody>
                    <a:bodyPr/>
                    <a:lstStyle/>
                    <a:p>
                      <a:pPr marL="0" marR="0" algn="l">
                        <a:lnSpc>
                          <a:spcPct val="107000"/>
                        </a:lnSpc>
                        <a:spcBef>
                          <a:spcPts val="0"/>
                        </a:spcBef>
                        <a:spcAft>
                          <a:spcPts val="800"/>
                        </a:spcAft>
                      </a:pPr>
                      <a:r>
                        <a:rPr lang="en-US" sz="1400" dirty="0">
                          <a:effectLst/>
                          <a:latin typeface="+mn-lt"/>
                        </a:rPr>
                        <a:t>Document reader with built-in annotation tools</a:t>
                      </a:r>
                      <a:endParaRPr lang="en-US" sz="1400" dirty="0">
                        <a:effectLst/>
                        <a:latin typeface="+mn-lt"/>
                        <a:ea typeface="Calibri" panose="020F0502020204030204" pitchFamily="34" charset="0"/>
                        <a:cs typeface="Times New Roman" panose="02020603050405020304" pitchFamily="18" charset="0"/>
                      </a:endParaRPr>
                    </a:p>
                  </a:txBody>
                  <a:tcPr marL="68580" marR="68580" marT="9525" marB="0"/>
                </a:tc>
                <a:tc>
                  <a:txBody>
                    <a:bodyPr/>
                    <a:lstStyle/>
                    <a:p>
                      <a:pPr marL="0" marR="0" algn="l">
                        <a:lnSpc>
                          <a:spcPct val="107000"/>
                        </a:lnSpc>
                        <a:spcBef>
                          <a:spcPts val="0"/>
                        </a:spcBef>
                        <a:spcAft>
                          <a:spcPts val="800"/>
                        </a:spcAft>
                      </a:pPr>
                      <a:r>
                        <a:rPr lang="en-US" sz="1400" dirty="0">
                          <a:effectLst/>
                          <a:latin typeface="+mn-lt"/>
                        </a:rPr>
                        <a:t>Notetaking</a:t>
                      </a:r>
                      <a:endParaRPr lang="en-US" sz="1400" dirty="0">
                        <a:effectLst/>
                        <a:latin typeface="+mn-lt"/>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val="338966151"/>
                  </a:ext>
                </a:extLst>
              </a:tr>
              <a:tr h="601509">
                <a:tc>
                  <a:txBody>
                    <a:bodyPr/>
                    <a:lstStyle/>
                    <a:p>
                      <a:pPr marL="0" marR="0" algn="l">
                        <a:lnSpc>
                          <a:spcPct val="107000"/>
                        </a:lnSpc>
                        <a:spcBef>
                          <a:spcPts val="0"/>
                        </a:spcBef>
                        <a:spcAft>
                          <a:spcPts val="800"/>
                        </a:spcAft>
                      </a:pPr>
                      <a:r>
                        <a:rPr lang="en-US" sz="1600" b="0" u="sng" dirty="0">
                          <a:effectLst/>
                          <a:latin typeface="+mn-lt"/>
                          <a:hlinkClick r:id="rId3"/>
                        </a:rPr>
                        <a:t>Microsoft OneDrive</a:t>
                      </a:r>
                      <a:endParaRPr lang="en-US" sz="1600" b="0" dirty="0">
                        <a:effectLst/>
                        <a:latin typeface="+mn-lt"/>
                      </a:endParaRPr>
                    </a:p>
                    <a:p>
                      <a:pPr marL="0" marR="0" algn="l">
                        <a:lnSpc>
                          <a:spcPct val="107000"/>
                        </a:lnSpc>
                        <a:spcBef>
                          <a:spcPts val="0"/>
                        </a:spcBef>
                        <a:spcAft>
                          <a:spcPts val="800"/>
                        </a:spcAft>
                      </a:pPr>
                      <a:r>
                        <a:rPr lang="en-US" sz="1600" b="0" dirty="0">
                          <a:effectLst/>
                          <a:latin typeface="+mn-lt"/>
                        </a:rPr>
                        <a:t> </a:t>
                      </a:r>
                      <a:endParaRPr lang="en-US" sz="1600" b="0" dirty="0">
                        <a:effectLst/>
                        <a:latin typeface="+mn-lt"/>
                        <a:ea typeface="Calibri" panose="020F0502020204030204" pitchFamily="34" charset="0"/>
                        <a:cs typeface="Times New Roman" panose="02020603050405020304" pitchFamily="18" charset="0"/>
                      </a:endParaRPr>
                    </a:p>
                  </a:txBody>
                  <a:tcPr marL="68580" marR="68580" marT="9525" marB="0"/>
                </a:tc>
                <a:tc>
                  <a:txBody>
                    <a:bodyPr/>
                    <a:lstStyle/>
                    <a:p>
                      <a:pPr marL="0" marR="0" algn="l">
                        <a:lnSpc>
                          <a:spcPct val="107000"/>
                        </a:lnSpc>
                        <a:spcBef>
                          <a:spcPts val="0"/>
                        </a:spcBef>
                        <a:spcAft>
                          <a:spcPts val="800"/>
                        </a:spcAft>
                      </a:pPr>
                      <a:r>
                        <a:rPr lang="en-US" sz="1400" dirty="0">
                          <a:effectLst/>
                          <a:latin typeface="+mn-lt"/>
                        </a:rPr>
                        <a:t>Provided by FAU</a:t>
                      </a:r>
                      <a:endParaRPr lang="en-US" sz="1400" dirty="0">
                        <a:effectLst/>
                        <a:latin typeface="+mn-lt"/>
                        <a:ea typeface="Calibri" panose="020F0502020204030204" pitchFamily="34" charset="0"/>
                        <a:cs typeface="Times New Roman" panose="02020603050405020304" pitchFamily="18" charset="0"/>
                      </a:endParaRPr>
                    </a:p>
                  </a:txBody>
                  <a:tcPr marL="68580" marR="68580" marT="9525" marB="0"/>
                </a:tc>
                <a:tc>
                  <a:txBody>
                    <a:bodyPr/>
                    <a:lstStyle/>
                    <a:p>
                      <a:pPr marL="0" marR="0" algn="l">
                        <a:lnSpc>
                          <a:spcPct val="107000"/>
                        </a:lnSpc>
                        <a:spcBef>
                          <a:spcPts val="0"/>
                        </a:spcBef>
                        <a:spcAft>
                          <a:spcPts val="800"/>
                        </a:spcAft>
                      </a:pPr>
                      <a:r>
                        <a:rPr lang="en-US" sz="1400" dirty="0">
                          <a:effectLst/>
                          <a:latin typeface="+mn-lt"/>
                        </a:rPr>
                        <a:t>Access and share your documents, photos, and other files from your iOS device, computer, and any other devices you use. </a:t>
                      </a:r>
                      <a:endParaRPr lang="en-US" sz="1400" dirty="0">
                        <a:effectLst/>
                        <a:latin typeface="+mn-lt"/>
                        <a:ea typeface="Calibri" panose="020F0502020204030204" pitchFamily="34" charset="0"/>
                        <a:cs typeface="Times New Roman" panose="02020603050405020304" pitchFamily="18" charset="0"/>
                      </a:endParaRPr>
                    </a:p>
                  </a:txBody>
                  <a:tcPr marL="68580" marR="68580" marT="9525" marB="0"/>
                </a:tc>
                <a:tc>
                  <a:txBody>
                    <a:bodyPr/>
                    <a:lstStyle/>
                    <a:p>
                      <a:pPr marL="0" marR="0" algn="l">
                        <a:lnSpc>
                          <a:spcPct val="107000"/>
                        </a:lnSpc>
                        <a:spcBef>
                          <a:spcPts val="0"/>
                        </a:spcBef>
                        <a:spcAft>
                          <a:spcPts val="800"/>
                        </a:spcAft>
                      </a:pPr>
                      <a:r>
                        <a:rPr lang="en-US" sz="1400" dirty="0">
                          <a:effectLst/>
                          <a:latin typeface="+mn-lt"/>
                        </a:rPr>
                        <a:t>Free Secure File Storage (1tb)</a:t>
                      </a:r>
                      <a:endParaRPr lang="en-US" sz="1400" dirty="0">
                        <a:effectLst/>
                        <a:latin typeface="+mn-lt"/>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val="3288301248"/>
                  </a:ext>
                </a:extLst>
              </a:tr>
              <a:tr h="269437">
                <a:tc>
                  <a:txBody>
                    <a:bodyPr/>
                    <a:lstStyle/>
                    <a:p>
                      <a:pPr marL="0" marR="0" algn="l">
                        <a:lnSpc>
                          <a:spcPct val="107000"/>
                        </a:lnSpc>
                        <a:spcBef>
                          <a:spcPts val="0"/>
                        </a:spcBef>
                        <a:spcAft>
                          <a:spcPts val="800"/>
                        </a:spcAft>
                      </a:pPr>
                      <a:r>
                        <a:rPr lang="en-US" sz="1600" b="0" dirty="0">
                          <a:effectLst/>
                          <a:latin typeface="+mn-lt"/>
                          <a:ea typeface="Calibri" panose="020F0502020204030204" pitchFamily="34" charset="0"/>
                          <a:cs typeface="Times New Roman" panose="02020603050405020304" pitchFamily="18" charset="0"/>
                          <a:hlinkClick r:id="rId4"/>
                        </a:rPr>
                        <a:t>Microsoft OneNote</a:t>
                      </a:r>
                      <a:endParaRPr lang="en-US" sz="1600" b="0" dirty="0">
                        <a:effectLst/>
                        <a:latin typeface="+mn-lt"/>
                        <a:ea typeface="Calibri" panose="020F0502020204030204" pitchFamily="34" charset="0"/>
                        <a:cs typeface="Times New Roman" panose="02020603050405020304" pitchFamily="18" charset="0"/>
                      </a:endParaRPr>
                    </a:p>
                  </a:txBody>
                  <a:tcPr marL="68580" marR="68580" marT="9525" marB="0"/>
                </a:tc>
                <a:tc>
                  <a:txBody>
                    <a:bodyPr/>
                    <a:lstStyle/>
                    <a:p>
                      <a:pPr marL="0" marR="0" lvl="0" indent="0" algn="l" defTabSz="914354" rtl="0" eaLnBrk="1" fontAlgn="auto" latinLnBrk="0" hangingPunct="1">
                        <a:lnSpc>
                          <a:spcPct val="107000"/>
                        </a:lnSpc>
                        <a:spcBef>
                          <a:spcPts val="0"/>
                        </a:spcBef>
                        <a:spcAft>
                          <a:spcPts val="800"/>
                        </a:spcAft>
                        <a:buClrTx/>
                        <a:buSzTx/>
                        <a:buFontTx/>
                        <a:buNone/>
                        <a:tabLst/>
                        <a:defRPr/>
                      </a:pPr>
                      <a:r>
                        <a:rPr lang="en-US" sz="1400" kern="1200" dirty="0">
                          <a:solidFill>
                            <a:schemeClr val="dk1"/>
                          </a:solidFill>
                          <a:effectLst/>
                          <a:latin typeface="+mn-lt"/>
                          <a:ea typeface="+mn-ea"/>
                          <a:cs typeface="+mn-cs"/>
                        </a:rPr>
                        <a:t>Provided by FAU</a:t>
                      </a:r>
                      <a:endParaRPr lang="en-US" sz="1400" kern="1200" dirty="0">
                        <a:solidFill>
                          <a:schemeClr val="dk1"/>
                        </a:solidFill>
                        <a:effectLst/>
                        <a:latin typeface="+mn-lt"/>
                        <a:ea typeface="Calibri" panose="020F0502020204030204" pitchFamily="34" charset="0"/>
                        <a:cs typeface="Times New Roman" panose="02020603050405020304" pitchFamily="18" charset="0"/>
                      </a:endParaRPr>
                    </a:p>
                  </a:txBody>
                  <a:tcPr marL="68580" marR="68580" marT="9525" marB="0"/>
                </a:tc>
                <a:tc>
                  <a:txBody>
                    <a:bodyPr/>
                    <a:lstStyle/>
                    <a:p>
                      <a:pPr marL="0" marR="0" algn="l">
                        <a:lnSpc>
                          <a:spcPct val="107000"/>
                        </a:lnSpc>
                        <a:spcBef>
                          <a:spcPts val="0"/>
                        </a:spcBef>
                        <a:spcAft>
                          <a:spcPts val="800"/>
                        </a:spcAft>
                      </a:pPr>
                      <a:r>
                        <a:rPr lang="en-US" sz="1400" dirty="0">
                          <a:effectLst/>
                          <a:latin typeface="+mn-lt"/>
                          <a:ea typeface="Calibri" panose="020F0502020204030204" pitchFamily="34" charset="0"/>
                          <a:cs typeface="Times New Roman" panose="02020603050405020304" pitchFamily="18" charset="0"/>
                        </a:rPr>
                        <a:t>Notetaking</a:t>
                      </a:r>
                      <a:r>
                        <a:rPr lang="en-US" sz="1400" baseline="0" dirty="0">
                          <a:effectLst/>
                          <a:latin typeface="+mn-lt"/>
                          <a:ea typeface="Calibri" panose="020F0502020204030204" pitchFamily="34" charset="0"/>
                          <a:cs typeface="Times New Roman" panose="02020603050405020304" pitchFamily="18" charset="0"/>
                        </a:rPr>
                        <a:t> application that syncs with OneDrive. COMIT Training available.</a:t>
                      </a:r>
                      <a:endParaRPr lang="en-US" sz="1400" dirty="0">
                        <a:effectLst/>
                        <a:latin typeface="+mn-lt"/>
                        <a:ea typeface="Calibri" panose="020F0502020204030204" pitchFamily="34" charset="0"/>
                        <a:cs typeface="Times New Roman" panose="02020603050405020304" pitchFamily="18" charset="0"/>
                      </a:endParaRPr>
                    </a:p>
                  </a:txBody>
                  <a:tcPr marL="68580" marR="68580" marT="9525" marB="0"/>
                </a:tc>
                <a:tc>
                  <a:txBody>
                    <a:bodyPr/>
                    <a:lstStyle/>
                    <a:p>
                      <a:pPr marL="0" marR="0" algn="l">
                        <a:lnSpc>
                          <a:spcPct val="107000"/>
                        </a:lnSpc>
                        <a:spcBef>
                          <a:spcPts val="0"/>
                        </a:spcBef>
                        <a:spcAft>
                          <a:spcPts val="800"/>
                        </a:spcAft>
                      </a:pPr>
                      <a:r>
                        <a:rPr lang="en-US" sz="1400" dirty="0">
                          <a:effectLst/>
                          <a:latin typeface="+mn-lt"/>
                          <a:ea typeface="Calibri" panose="020F0502020204030204" pitchFamily="34" charset="0"/>
                          <a:cs typeface="Times New Roman" panose="02020603050405020304" pitchFamily="18" charset="0"/>
                        </a:rPr>
                        <a:t>Notetaking</a:t>
                      </a:r>
                    </a:p>
                  </a:txBody>
                  <a:tcPr marL="68580" marR="68580" marT="9525" marB="0"/>
                </a:tc>
                <a:extLst>
                  <a:ext uri="{0D108BD9-81ED-4DB2-BD59-A6C34878D82A}">
                    <a16:rowId xmlns:a16="http://schemas.microsoft.com/office/drawing/2014/main" val="1891878774"/>
                  </a:ext>
                </a:extLst>
              </a:tr>
              <a:tr h="250562">
                <a:tc>
                  <a:txBody>
                    <a:bodyPr/>
                    <a:lstStyle/>
                    <a:p>
                      <a:pPr marL="0" marR="0" algn="l">
                        <a:lnSpc>
                          <a:spcPct val="107000"/>
                        </a:lnSpc>
                        <a:spcBef>
                          <a:spcPts val="0"/>
                        </a:spcBef>
                        <a:spcAft>
                          <a:spcPts val="800"/>
                        </a:spcAft>
                      </a:pPr>
                      <a:r>
                        <a:rPr lang="en-US" sz="1600" b="0" u="sng" dirty="0">
                          <a:effectLst/>
                          <a:latin typeface="+mn-lt"/>
                          <a:hlinkClick r:id="rId5"/>
                        </a:rPr>
                        <a:t>Microsoft Outlook</a:t>
                      </a:r>
                      <a:endParaRPr lang="en-US" sz="1600" b="0" dirty="0">
                        <a:effectLst/>
                        <a:latin typeface="+mn-lt"/>
                        <a:ea typeface="Calibri" panose="020F0502020204030204" pitchFamily="34" charset="0"/>
                        <a:cs typeface="Times New Roman" panose="02020603050405020304" pitchFamily="18" charset="0"/>
                      </a:endParaRPr>
                    </a:p>
                  </a:txBody>
                  <a:tcPr marL="68580" marR="68580" marT="9525" marB="0"/>
                </a:tc>
                <a:tc>
                  <a:txBody>
                    <a:bodyPr/>
                    <a:lstStyle/>
                    <a:p>
                      <a:pPr marL="0" marR="0" algn="l">
                        <a:lnSpc>
                          <a:spcPct val="107000"/>
                        </a:lnSpc>
                        <a:spcBef>
                          <a:spcPts val="0"/>
                        </a:spcBef>
                        <a:spcAft>
                          <a:spcPts val="800"/>
                        </a:spcAft>
                      </a:pPr>
                      <a:r>
                        <a:rPr lang="en-US" sz="1400" dirty="0">
                          <a:effectLst/>
                          <a:latin typeface="+mn-lt"/>
                        </a:rPr>
                        <a:t>Provided by FAU</a:t>
                      </a:r>
                      <a:endParaRPr lang="en-US" sz="1400" dirty="0">
                        <a:effectLst/>
                        <a:latin typeface="+mn-lt"/>
                        <a:ea typeface="Calibri" panose="020F0502020204030204" pitchFamily="34" charset="0"/>
                        <a:cs typeface="Times New Roman" panose="02020603050405020304" pitchFamily="18" charset="0"/>
                      </a:endParaRPr>
                    </a:p>
                  </a:txBody>
                  <a:tcPr marL="68580" marR="68580" marT="9525" marB="0"/>
                </a:tc>
                <a:tc>
                  <a:txBody>
                    <a:bodyPr/>
                    <a:lstStyle/>
                    <a:p>
                      <a:pPr marL="0" marR="0" algn="l">
                        <a:lnSpc>
                          <a:spcPct val="107000"/>
                        </a:lnSpc>
                        <a:spcBef>
                          <a:spcPts val="0"/>
                        </a:spcBef>
                        <a:spcAft>
                          <a:spcPts val="800"/>
                        </a:spcAft>
                      </a:pPr>
                      <a:r>
                        <a:rPr lang="en-US" sz="1400" dirty="0">
                          <a:effectLst/>
                          <a:latin typeface="+mn-lt"/>
                        </a:rPr>
                        <a:t>Email client for your @health.fau.edu email address.</a:t>
                      </a:r>
                      <a:endParaRPr lang="en-US" sz="1400" dirty="0">
                        <a:effectLst/>
                        <a:latin typeface="+mn-lt"/>
                        <a:ea typeface="Calibri" panose="020F0502020204030204" pitchFamily="34" charset="0"/>
                        <a:cs typeface="Times New Roman" panose="02020603050405020304" pitchFamily="18" charset="0"/>
                      </a:endParaRPr>
                    </a:p>
                  </a:txBody>
                  <a:tcPr marL="68580" marR="68580" marT="9525" marB="0"/>
                </a:tc>
                <a:tc>
                  <a:txBody>
                    <a:bodyPr/>
                    <a:lstStyle/>
                    <a:p>
                      <a:pPr marL="0" marR="0" algn="l">
                        <a:lnSpc>
                          <a:spcPct val="107000"/>
                        </a:lnSpc>
                        <a:spcBef>
                          <a:spcPts val="0"/>
                        </a:spcBef>
                        <a:spcAft>
                          <a:spcPts val="800"/>
                        </a:spcAft>
                      </a:pPr>
                      <a:r>
                        <a:rPr lang="en-US" sz="1400" dirty="0">
                          <a:effectLst/>
                          <a:latin typeface="+mn-lt"/>
                        </a:rPr>
                        <a:t>Email</a:t>
                      </a:r>
                      <a:endParaRPr lang="en-US" sz="1400" dirty="0">
                        <a:effectLst/>
                        <a:latin typeface="+mn-lt"/>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val="213847779"/>
                  </a:ext>
                </a:extLst>
              </a:tr>
              <a:tr h="503153">
                <a:tc>
                  <a:txBody>
                    <a:bodyPr/>
                    <a:lstStyle/>
                    <a:p>
                      <a:pPr marL="0" marR="0" algn="l">
                        <a:lnSpc>
                          <a:spcPct val="107000"/>
                        </a:lnSpc>
                        <a:spcBef>
                          <a:spcPts val="0"/>
                        </a:spcBef>
                        <a:spcAft>
                          <a:spcPts val="800"/>
                        </a:spcAft>
                      </a:pPr>
                      <a:r>
                        <a:rPr lang="en-US" sz="1600" b="0" u="sng" dirty="0">
                          <a:effectLst/>
                          <a:latin typeface="+mn-lt"/>
                          <a:hlinkClick r:id="rId6"/>
                        </a:rPr>
                        <a:t>Microsoft PowerPoint</a:t>
                      </a:r>
                      <a:endParaRPr lang="en-US" sz="1600" b="0" dirty="0">
                        <a:effectLst/>
                        <a:latin typeface="+mn-lt"/>
                        <a:ea typeface="Calibri" panose="020F0502020204030204" pitchFamily="34" charset="0"/>
                        <a:cs typeface="Times New Roman" panose="02020603050405020304" pitchFamily="18" charset="0"/>
                      </a:endParaRPr>
                    </a:p>
                  </a:txBody>
                  <a:tcPr marL="68580" marR="68580" marT="9525" marB="0"/>
                </a:tc>
                <a:tc>
                  <a:txBody>
                    <a:bodyPr/>
                    <a:lstStyle/>
                    <a:p>
                      <a:pPr marL="0" marR="0" algn="l">
                        <a:lnSpc>
                          <a:spcPct val="107000"/>
                        </a:lnSpc>
                        <a:spcBef>
                          <a:spcPts val="0"/>
                        </a:spcBef>
                        <a:spcAft>
                          <a:spcPts val="800"/>
                        </a:spcAft>
                      </a:pPr>
                      <a:r>
                        <a:rPr lang="en-US" sz="1400" dirty="0">
                          <a:effectLst/>
                          <a:latin typeface="+mn-lt"/>
                        </a:rPr>
                        <a:t>Provided by FAU</a:t>
                      </a:r>
                      <a:endParaRPr lang="en-US" sz="1400" dirty="0">
                        <a:effectLst/>
                        <a:latin typeface="+mn-lt"/>
                        <a:ea typeface="Calibri" panose="020F0502020204030204" pitchFamily="34" charset="0"/>
                        <a:cs typeface="Times New Roman" panose="02020603050405020304" pitchFamily="18" charset="0"/>
                      </a:endParaRPr>
                    </a:p>
                  </a:txBody>
                  <a:tcPr marL="68580" marR="68580" marT="9525" marB="0"/>
                </a:tc>
                <a:tc>
                  <a:txBody>
                    <a:bodyPr/>
                    <a:lstStyle/>
                    <a:p>
                      <a:pPr marL="0" marR="0" algn="l">
                        <a:lnSpc>
                          <a:spcPct val="107000"/>
                        </a:lnSpc>
                        <a:spcBef>
                          <a:spcPts val="0"/>
                        </a:spcBef>
                        <a:spcAft>
                          <a:spcPts val="800"/>
                        </a:spcAft>
                      </a:pPr>
                      <a:r>
                        <a:rPr lang="en-US" sz="1400" dirty="0">
                          <a:effectLst/>
                          <a:latin typeface="+mn-lt"/>
                        </a:rPr>
                        <a:t>Full PowerPoint presentation software for the iPad. Drawing and highlighting features included.</a:t>
                      </a:r>
                      <a:endParaRPr lang="en-US" sz="1400" dirty="0">
                        <a:effectLst/>
                        <a:latin typeface="+mn-lt"/>
                        <a:ea typeface="Calibri" panose="020F0502020204030204" pitchFamily="34" charset="0"/>
                        <a:cs typeface="Times New Roman" panose="02020603050405020304" pitchFamily="18" charset="0"/>
                      </a:endParaRPr>
                    </a:p>
                  </a:txBody>
                  <a:tcPr marL="68580" marR="68580" marT="9525" marB="0"/>
                </a:tc>
                <a:tc>
                  <a:txBody>
                    <a:bodyPr/>
                    <a:lstStyle/>
                    <a:p>
                      <a:pPr marL="0" marR="0" algn="l">
                        <a:lnSpc>
                          <a:spcPct val="107000"/>
                        </a:lnSpc>
                        <a:spcBef>
                          <a:spcPts val="0"/>
                        </a:spcBef>
                        <a:spcAft>
                          <a:spcPts val="800"/>
                        </a:spcAft>
                      </a:pPr>
                      <a:r>
                        <a:rPr lang="en-US" sz="1400" dirty="0">
                          <a:effectLst/>
                          <a:latin typeface="+mn-lt"/>
                        </a:rPr>
                        <a:t>PowerPoint</a:t>
                      </a:r>
                      <a:endParaRPr lang="en-US" sz="1400" dirty="0">
                        <a:effectLst/>
                        <a:latin typeface="+mn-lt"/>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val="2595019943"/>
                  </a:ext>
                </a:extLst>
              </a:tr>
              <a:tr h="441434">
                <a:tc>
                  <a:txBody>
                    <a:bodyPr/>
                    <a:lstStyle/>
                    <a:p>
                      <a:pPr marL="0" marR="0" algn="l">
                        <a:lnSpc>
                          <a:spcPct val="107000"/>
                        </a:lnSpc>
                        <a:spcBef>
                          <a:spcPts val="0"/>
                        </a:spcBef>
                        <a:spcAft>
                          <a:spcPts val="800"/>
                        </a:spcAft>
                      </a:pPr>
                      <a:r>
                        <a:rPr lang="en-US" sz="1600" b="0" dirty="0">
                          <a:effectLst/>
                          <a:latin typeface="+mn-lt"/>
                          <a:ea typeface="Calibri" panose="020F0502020204030204" pitchFamily="34" charset="0"/>
                          <a:cs typeface="Times New Roman" panose="02020603050405020304" pitchFamily="18" charset="0"/>
                          <a:hlinkClick r:id="rId7"/>
                        </a:rPr>
                        <a:t>Microsoft To-Do</a:t>
                      </a:r>
                      <a:endParaRPr lang="en-US" sz="1600" b="0" dirty="0">
                        <a:effectLst/>
                        <a:latin typeface="+mn-lt"/>
                        <a:ea typeface="Calibri" panose="020F0502020204030204" pitchFamily="34" charset="0"/>
                        <a:cs typeface="Times New Roman" panose="02020603050405020304" pitchFamily="18" charset="0"/>
                      </a:endParaRPr>
                    </a:p>
                  </a:txBody>
                  <a:tcPr marL="68580" marR="68580" marT="9525" marB="0"/>
                </a:tc>
                <a:tc>
                  <a:txBody>
                    <a:bodyPr/>
                    <a:lstStyle/>
                    <a:p>
                      <a:pPr marL="0" marR="0" algn="l">
                        <a:lnSpc>
                          <a:spcPct val="107000"/>
                        </a:lnSpc>
                        <a:spcBef>
                          <a:spcPts val="0"/>
                        </a:spcBef>
                        <a:spcAft>
                          <a:spcPts val="800"/>
                        </a:spcAft>
                      </a:pPr>
                      <a:r>
                        <a:rPr lang="en-US" sz="1400" dirty="0">
                          <a:effectLst/>
                          <a:latin typeface="+mn-lt"/>
                          <a:ea typeface="Calibri" panose="020F0502020204030204" pitchFamily="34" charset="0"/>
                          <a:cs typeface="Times New Roman" panose="02020603050405020304" pitchFamily="18" charset="0"/>
                        </a:rPr>
                        <a:t>Free</a:t>
                      </a:r>
                    </a:p>
                  </a:txBody>
                  <a:tcPr marL="68580" marR="68580" marT="9525" marB="0"/>
                </a:tc>
                <a:tc>
                  <a:txBody>
                    <a:bodyPr/>
                    <a:lstStyle/>
                    <a:p>
                      <a:pPr marL="0" marR="0" algn="l">
                        <a:lnSpc>
                          <a:spcPct val="107000"/>
                        </a:lnSpc>
                        <a:spcBef>
                          <a:spcPts val="0"/>
                        </a:spcBef>
                        <a:spcAft>
                          <a:spcPts val="800"/>
                        </a:spcAft>
                      </a:pPr>
                      <a:r>
                        <a:rPr lang="en-US" sz="1400" dirty="0">
                          <a:effectLst/>
                          <a:latin typeface="+mn-lt"/>
                          <a:ea typeface="Calibri" panose="020F0502020204030204" pitchFamily="34" charset="0"/>
                          <a:cs typeface="Times New Roman" panose="02020603050405020304" pitchFamily="18" charset="0"/>
                        </a:rPr>
                        <a:t>Daily planner, task manager, To-Do list,  app with reminders and integration with Microsoft Outlook. Replaced </a:t>
                      </a:r>
                      <a:r>
                        <a:rPr lang="en-US" sz="1400" dirty="0" err="1">
                          <a:effectLst/>
                          <a:latin typeface="+mn-lt"/>
                          <a:ea typeface="Calibri" panose="020F0502020204030204" pitchFamily="34" charset="0"/>
                          <a:cs typeface="Times New Roman" panose="02020603050405020304" pitchFamily="18" charset="0"/>
                        </a:rPr>
                        <a:t>WunderList</a:t>
                      </a:r>
                      <a:r>
                        <a:rPr lang="en-US" sz="1400" dirty="0">
                          <a:effectLst/>
                          <a:latin typeface="+mn-lt"/>
                          <a:ea typeface="Calibri" panose="020F0502020204030204" pitchFamily="34" charset="0"/>
                          <a:cs typeface="Times New Roman" panose="02020603050405020304" pitchFamily="18" charset="0"/>
                        </a:rPr>
                        <a:t> app. </a:t>
                      </a:r>
                    </a:p>
                  </a:txBody>
                  <a:tcPr marL="68580" marR="68580" marT="9525" marB="0"/>
                </a:tc>
                <a:tc>
                  <a:txBody>
                    <a:bodyPr/>
                    <a:lstStyle/>
                    <a:p>
                      <a:pPr marL="0" marR="0" algn="l">
                        <a:lnSpc>
                          <a:spcPct val="107000"/>
                        </a:lnSpc>
                        <a:spcBef>
                          <a:spcPts val="0"/>
                        </a:spcBef>
                        <a:spcAft>
                          <a:spcPts val="800"/>
                        </a:spcAft>
                      </a:pPr>
                      <a:r>
                        <a:rPr lang="en-US" sz="1400" dirty="0">
                          <a:effectLst/>
                          <a:latin typeface="+mn-lt"/>
                          <a:ea typeface="Calibri" panose="020F0502020204030204" pitchFamily="34" charset="0"/>
                          <a:cs typeface="Times New Roman" panose="02020603050405020304" pitchFamily="18" charset="0"/>
                        </a:rPr>
                        <a:t>Task Management</a:t>
                      </a:r>
                    </a:p>
                  </a:txBody>
                  <a:tcPr marL="68580" marR="68580" marT="9525" marB="0"/>
                </a:tc>
                <a:extLst>
                  <a:ext uri="{0D108BD9-81ED-4DB2-BD59-A6C34878D82A}">
                    <a16:rowId xmlns:a16="http://schemas.microsoft.com/office/drawing/2014/main" val="75194136"/>
                  </a:ext>
                </a:extLst>
              </a:tr>
              <a:tr h="503153">
                <a:tc>
                  <a:txBody>
                    <a:bodyPr/>
                    <a:lstStyle/>
                    <a:p>
                      <a:pPr marL="0" marR="0" algn="l">
                        <a:lnSpc>
                          <a:spcPct val="107000"/>
                        </a:lnSpc>
                        <a:spcBef>
                          <a:spcPts val="0"/>
                        </a:spcBef>
                        <a:spcAft>
                          <a:spcPts val="800"/>
                        </a:spcAft>
                      </a:pPr>
                      <a:r>
                        <a:rPr lang="en-US" sz="1600" b="0" dirty="0">
                          <a:effectLst/>
                          <a:latin typeface="+mn-lt"/>
                          <a:ea typeface="Calibri" panose="020F0502020204030204" pitchFamily="34" charset="0"/>
                          <a:cs typeface="Times New Roman" panose="02020603050405020304" pitchFamily="18" charset="0"/>
                          <a:hlinkClick r:id="rId8"/>
                        </a:rPr>
                        <a:t>Microsoft Whiteboard</a:t>
                      </a:r>
                      <a:endParaRPr lang="en-US" sz="1600" b="0" dirty="0">
                        <a:effectLst/>
                        <a:latin typeface="+mn-lt"/>
                        <a:ea typeface="Calibri" panose="020F0502020204030204" pitchFamily="34" charset="0"/>
                        <a:cs typeface="Times New Roman" panose="02020603050405020304" pitchFamily="18" charset="0"/>
                      </a:endParaRPr>
                    </a:p>
                  </a:txBody>
                  <a:tcPr marL="68580" marR="68580" marT="9525" marB="0"/>
                </a:tc>
                <a:tc>
                  <a:txBody>
                    <a:bodyPr/>
                    <a:lstStyle/>
                    <a:p>
                      <a:pPr marL="0" marR="0" algn="l">
                        <a:lnSpc>
                          <a:spcPct val="107000"/>
                        </a:lnSpc>
                        <a:spcBef>
                          <a:spcPts val="0"/>
                        </a:spcBef>
                        <a:spcAft>
                          <a:spcPts val="800"/>
                        </a:spcAft>
                      </a:pPr>
                      <a:r>
                        <a:rPr lang="en-US" sz="1400" dirty="0">
                          <a:effectLst/>
                          <a:latin typeface="+mn-lt"/>
                          <a:ea typeface="Calibri" panose="020F0502020204030204" pitchFamily="34" charset="0"/>
                          <a:cs typeface="Times New Roman" panose="02020603050405020304" pitchFamily="18" charset="0"/>
                        </a:rPr>
                        <a:t>Provided by FAU</a:t>
                      </a:r>
                    </a:p>
                  </a:txBody>
                  <a:tcPr marL="68580" marR="68580" marT="9525" marB="0"/>
                </a:tc>
                <a:tc>
                  <a:txBody>
                    <a:bodyPr/>
                    <a:lstStyle/>
                    <a:p>
                      <a:pPr marL="0" marR="0" algn="l">
                        <a:lnSpc>
                          <a:spcPct val="107000"/>
                        </a:lnSpc>
                        <a:spcBef>
                          <a:spcPts val="0"/>
                        </a:spcBef>
                        <a:spcAft>
                          <a:spcPts val="800"/>
                        </a:spcAft>
                      </a:pPr>
                      <a:r>
                        <a:rPr lang="en-US" sz="1400" dirty="0">
                          <a:effectLst/>
                          <a:latin typeface="+mn-lt"/>
                          <a:ea typeface="Calibri" panose="020F0502020204030204" pitchFamily="34" charset="0"/>
                          <a:cs typeface="Times New Roman" panose="02020603050405020304" pitchFamily="18" charset="0"/>
                        </a:rPr>
                        <a:t>Drawing/annotation canvas. Enhances teamwork by allowing all team members to edit and comment directly on the canvas in real time, no matter where they are.</a:t>
                      </a:r>
                    </a:p>
                  </a:txBody>
                  <a:tcPr marL="68580" marR="68580" marT="9525" marB="0"/>
                </a:tc>
                <a:tc>
                  <a:txBody>
                    <a:bodyPr/>
                    <a:lstStyle/>
                    <a:p>
                      <a:pPr marL="0" marR="0" algn="l">
                        <a:lnSpc>
                          <a:spcPct val="107000"/>
                        </a:lnSpc>
                        <a:spcBef>
                          <a:spcPts val="0"/>
                        </a:spcBef>
                        <a:spcAft>
                          <a:spcPts val="800"/>
                        </a:spcAft>
                      </a:pPr>
                      <a:r>
                        <a:rPr lang="en-US" sz="1400" dirty="0">
                          <a:effectLst/>
                          <a:latin typeface="+mn-lt"/>
                          <a:ea typeface="Calibri" panose="020F0502020204030204" pitchFamily="34" charset="0"/>
                          <a:cs typeface="Times New Roman" panose="02020603050405020304" pitchFamily="18" charset="0"/>
                        </a:rPr>
                        <a:t>Annotation and Collaboration</a:t>
                      </a:r>
                    </a:p>
                  </a:txBody>
                  <a:tcPr marL="68580" marR="68580" marT="9525" marB="0"/>
                </a:tc>
                <a:extLst>
                  <a:ext uri="{0D108BD9-81ED-4DB2-BD59-A6C34878D82A}">
                    <a16:rowId xmlns:a16="http://schemas.microsoft.com/office/drawing/2014/main" val="2043053277"/>
                  </a:ext>
                </a:extLst>
              </a:tr>
              <a:tr h="250562">
                <a:tc>
                  <a:txBody>
                    <a:bodyPr/>
                    <a:lstStyle/>
                    <a:p>
                      <a:pPr marL="0" marR="0" algn="l">
                        <a:lnSpc>
                          <a:spcPct val="107000"/>
                        </a:lnSpc>
                        <a:spcBef>
                          <a:spcPts val="0"/>
                        </a:spcBef>
                        <a:spcAft>
                          <a:spcPts val="800"/>
                        </a:spcAft>
                      </a:pPr>
                      <a:r>
                        <a:rPr lang="en-US" sz="1600" b="0" u="sng" dirty="0">
                          <a:effectLst/>
                          <a:latin typeface="+mn-lt"/>
                          <a:hlinkClick r:id="rId9"/>
                        </a:rPr>
                        <a:t>Microsoft Word</a:t>
                      </a:r>
                      <a:endParaRPr lang="en-US" sz="1600" b="0" dirty="0">
                        <a:effectLst/>
                        <a:latin typeface="+mn-lt"/>
                        <a:ea typeface="Calibri" panose="020F0502020204030204" pitchFamily="34" charset="0"/>
                        <a:cs typeface="Times New Roman" panose="02020603050405020304" pitchFamily="18" charset="0"/>
                      </a:endParaRPr>
                    </a:p>
                  </a:txBody>
                  <a:tcPr marL="68580" marR="68580" marT="9525" marB="0"/>
                </a:tc>
                <a:tc>
                  <a:txBody>
                    <a:bodyPr/>
                    <a:lstStyle/>
                    <a:p>
                      <a:pPr marL="0" marR="0" algn="l">
                        <a:lnSpc>
                          <a:spcPct val="107000"/>
                        </a:lnSpc>
                        <a:spcBef>
                          <a:spcPts val="0"/>
                        </a:spcBef>
                        <a:spcAft>
                          <a:spcPts val="800"/>
                        </a:spcAft>
                      </a:pPr>
                      <a:r>
                        <a:rPr lang="en-US" sz="1400" dirty="0">
                          <a:effectLst/>
                          <a:latin typeface="+mn-lt"/>
                        </a:rPr>
                        <a:t>Provided by FAU</a:t>
                      </a:r>
                      <a:endParaRPr lang="en-US" sz="1400" dirty="0">
                        <a:effectLst/>
                        <a:latin typeface="+mn-lt"/>
                        <a:ea typeface="Calibri" panose="020F0502020204030204" pitchFamily="34" charset="0"/>
                        <a:cs typeface="Times New Roman" panose="02020603050405020304" pitchFamily="18" charset="0"/>
                      </a:endParaRPr>
                    </a:p>
                  </a:txBody>
                  <a:tcPr marL="68580" marR="68580" marT="9525" marB="0"/>
                </a:tc>
                <a:tc>
                  <a:txBody>
                    <a:bodyPr/>
                    <a:lstStyle/>
                    <a:p>
                      <a:pPr marL="0" marR="0" algn="l">
                        <a:lnSpc>
                          <a:spcPct val="107000"/>
                        </a:lnSpc>
                        <a:spcBef>
                          <a:spcPts val="0"/>
                        </a:spcBef>
                        <a:spcAft>
                          <a:spcPts val="800"/>
                        </a:spcAft>
                      </a:pPr>
                      <a:r>
                        <a:rPr lang="en-US" sz="1400" dirty="0">
                          <a:effectLst/>
                          <a:latin typeface="+mn-lt"/>
                        </a:rPr>
                        <a:t>Full Word software for the iPad. Drawing and highlighting features included.</a:t>
                      </a:r>
                      <a:endParaRPr lang="en-US" sz="1400" dirty="0">
                        <a:effectLst/>
                        <a:latin typeface="+mn-lt"/>
                        <a:ea typeface="Calibri" panose="020F0502020204030204" pitchFamily="34" charset="0"/>
                        <a:cs typeface="Times New Roman" panose="02020603050405020304" pitchFamily="18" charset="0"/>
                      </a:endParaRPr>
                    </a:p>
                  </a:txBody>
                  <a:tcPr marL="68580" marR="68580" marT="9525" marB="0"/>
                </a:tc>
                <a:tc>
                  <a:txBody>
                    <a:bodyPr/>
                    <a:lstStyle/>
                    <a:p>
                      <a:pPr marL="0" marR="0" algn="l">
                        <a:lnSpc>
                          <a:spcPct val="107000"/>
                        </a:lnSpc>
                        <a:spcBef>
                          <a:spcPts val="0"/>
                        </a:spcBef>
                        <a:spcAft>
                          <a:spcPts val="800"/>
                        </a:spcAft>
                      </a:pPr>
                      <a:r>
                        <a:rPr lang="en-US" sz="1400" dirty="0">
                          <a:effectLst/>
                          <a:latin typeface="+mn-lt"/>
                        </a:rPr>
                        <a:t>Word</a:t>
                      </a:r>
                      <a:endParaRPr lang="en-US" sz="1400" dirty="0">
                        <a:effectLst/>
                        <a:latin typeface="+mn-lt"/>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val="655110354"/>
                  </a:ext>
                </a:extLst>
              </a:tr>
              <a:tr h="441434">
                <a:tc>
                  <a:txBody>
                    <a:bodyPr/>
                    <a:lstStyle/>
                    <a:p>
                      <a:pPr marL="0" marR="0" algn="l">
                        <a:lnSpc>
                          <a:spcPct val="107000"/>
                        </a:lnSpc>
                        <a:spcBef>
                          <a:spcPts val="0"/>
                        </a:spcBef>
                        <a:spcAft>
                          <a:spcPts val="800"/>
                        </a:spcAft>
                      </a:pPr>
                      <a:r>
                        <a:rPr lang="en-US" sz="1600" b="0" u="sng" dirty="0">
                          <a:effectLst/>
                          <a:latin typeface="+mn-lt"/>
                          <a:hlinkClick r:id="rId10"/>
                        </a:rPr>
                        <a:t>Notability</a:t>
                      </a:r>
                      <a:endParaRPr lang="en-US" sz="1600" b="0" dirty="0">
                        <a:effectLst/>
                        <a:latin typeface="+mn-lt"/>
                        <a:ea typeface="Calibri" panose="020F0502020204030204" pitchFamily="34" charset="0"/>
                        <a:cs typeface="Times New Roman" panose="02020603050405020304" pitchFamily="18" charset="0"/>
                      </a:endParaRPr>
                    </a:p>
                  </a:txBody>
                  <a:tcPr marL="68580" marR="68580" marT="9525" marB="0"/>
                </a:tc>
                <a:tc>
                  <a:txBody>
                    <a:bodyPr/>
                    <a:lstStyle/>
                    <a:p>
                      <a:pPr marL="0" marR="0" algn="l">
                        <a:lnSpc>
                          <a:spcPct val="107000"/>
                        </a:lnSpc>
                        <a:spcBef>
                          <a:spcPts val="0"/>
                        </a:spcBef>
                        <a:spcAft>
                          <a:spcPts val="800"/>
                        </a:spcAft>
                      </a:pPr>
                      <a:r>
                        <a:rPr lang="en-US" sz="1400" dirty="0">
                          <a:effectLst/>
                          <a:latin typeface="+mn-lt"/>
                        </a:rPr>
                        <a:t>Provided by COM</a:t>
                      </a:r>
                      <a:endParaRPr lang="en-US" sz="1400" dirty="0">
                        <a:effectLst/>
                        <a:latin typeface="+mn-lt"/>
                        <a:ea typeface="Calibri" panose="020F0502020204030204" pitchFamily="34" charset="0"/>
                        <a:cs typeface="Times New Roman" panose="02020603050405020304" pitchFamily="18" charset="0"/>
                      </a:endParaRPr>
                    </a:p>
                  </a:txBody>
                  <a:tcPr marL="68580" marR="68580" marT="9525" marB="0"/>
                </a:tc>
                <a:tc>
                  <a:txBody>
                    <a:bodyPr/>
                    <a:lstStyle/>
                    <a:p>
                      <a:pPr marL="0" marR="0" algn="l">
                        <a:lnSpc>
                          <a:spcPct val="107000"/>
                        </a:lnSpc>
                        <a:spcBef>
                          <a:spcPts val="0"/>
                        </a:spcBef>
                        <a:spcAft>
                          <a:spcPts val="800"/>
                        </a:spcAft>
                      </a:pPr>
                      <a:r>
                        <a:rPr lang="en-US" sz="1400" dirty="0">
                          <a:effectLst/>
                          <a:latin typeface="+mn-lt"/>
                        </a:rPr>
                        <a:t>Use Notability to take notes, sketch ideas, annotate PDFs, mark-up photos, record lectures, provide audio feedback and more. </a:t>
                      </a:r>
                      <a:endParaRPr lang="en-US" sz="1400" dirty="0">
                        <a:effectLst/>
                        <a:latin typeface="+mn-lt"/>
                        <a:ea typeface="Calibri" panose="020F0502020204030204" pitchFamily="34" charset="0"/>
                        <a:cs typeface="Times New Roman" panose="02020603050405020304" pitchFamily="18" charset="0"/>
                      </a:endParaRPr>
                    </a:p>
                  </a:txBody>
                  <a:tcPr marL="68580" marR="68580" marT="9525" marB="0"/>
                </a:tc>
                <a:tc>
                  <a:txBody>
                    <a:bodyPr/>
                    <a:lstStyle/>
                    <a:p>
                      <a:pPr marL="0" marR="0" algn="l">
                        <a:lnSpc>
                          <a:spcPct val="107000"/>
                        </a:lnSpc>
                        <a:spcBef>
                          <a:spcPts val="0"/>
                        </a:spcBef>
                        <a:spcAft>
                          <a:spcPts val="800"/>
                        </a:spcAft>
                      </a:pPr>
                      <a:r>
                        <a:rPr lang="en-US" sz="1400" dirty="0">
                          <a:effectLst/>
                          <a:latin typeface="+mn-lt"/>
                        </a:rPr>
                        <a:t>Notetaking</a:t>
                      </a:r>
                      <a:endParaRPr lang="en-US" sz="1400" dirty="0">
                        <a:effectLst/>
                        <a:latin typeface="+mn-lt"/>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val="3696614538"/>
                  </a:ext>
                </a:extLst>
              </a:tr>
              <a:tr h="441434">
                <a:tc>
                  <a:txBody>
                    <a:bodyPr/>
                    <a:lstStyle/>
                    <a:p>
                      <a:pPr marL="0" marR="0" algn="l">
                        <a:lnSpc>
                          <a:spcPct val="107000"/>
                        </a:lnSpc>
                        <a:spcBef>
                          <a:spcPts val="0"/>
                        </a:spcBef>
                        <a:spcAft>
                          <a:spcPts val="800"/>
                        </a:spcAft>
                      </a:pPr>
                      <a:r>
                        <a:rPr lang="en-US" sz="1600" b="0" u="sng" dirty="0">
                          <a:effectLst/>
                          <a:latin typeface="+mn-lt"/>
                          <a:hlinkClick r:id="rId11"/>
                        </a:rPr>
                        <a:t>Office Lens</a:t>
                      </a:r>
                      <a:endParaRPr lang="en-US" sz="1600" b="0" dirty="0">
                        <a:effectLst/>
                        <a:latin typeface="+mn-lt"/>
                        <a:ea typeface="Calibri" panose="020F0502020204030204" pitchFamily="34" charset="0"/>
                        <a:cs typeface="Times New Roman" panose="02020603050405020304" pitchFamily="18" charset="0"/>
                      </a:endParaRPr>
                    </a:p>
                  </a:txBody>
                  <a:tcPr marL="68580" marR="68580" marT="9525" marB="0"/>
                </a:tc>
                <a:tc>
                  <a:txBody>
                    <a:bodyPr/>
                    <a:lstStyle/>
                    <a:p>
                      <a:pPr marL="0" marR="0" algn="l">
                        <a:lnSpc>
                          <a:spcPct val="107000"/>
                        </a:lnSpc>
                        <a:spcBef>
                          <a:spcPts val="0"/>
                        </a:spcBef>
                        <a:spcAft>
                          <a:spcPts val="800"/>
                        </a:spcAft>
                      </a:pPr>
                      <a:r>
                        <a:rPr lang="en-US" sz="1400" dirty="0">
                          <a:effectLst/>
                          <a:latin typeface="+mn-lt"/>
                        </a:rPr>
                        <a:t>Provided by FAU</a:t>
                      </a:r>
                      <a:endParaRPr lang="en-US" sz="1400" dirty="0">
                        <a:effectLst/>
                        <a:latin typeface="+mn-lt"/>
                        <a:ea typeface="Calibri" panose="020F0502020204030204" pitchFamily="34" charset="0"/>
                        <a:cs typeface="Times New Roman" panose="02020603050405020304" pitchFamily="18" charset="0"/>
                      </a:endParaRPr>
                    </a:p>
                  </a:txBody>
                  <a:tcPr marL="68580" marR="68580" marT="9525" marB="0"/>
                </a:tc>
                <a:tc>
                  <a:txBody>
                    <a:bodyPr/>
                    <a:lstStyle/>
                    <a:p>
                      <a:pPr marL="0" marR="0" algn="l">
                        <a:lnSpc>
                          <a:spcPct val="107000"/>
                        </a:lnSpc>
                        <a:spcBef>
                          <a:spcPts val="0"/>
                        </a:spcBef>
                        <a:spcAft>
                          <a:spcPts val="800"/>
                        </a:spcAft>
                      </a:pPr>
                      <a:r>
                        <a:rPr lang="en-US" sz="1400" dirty="0">
                          <a:effectLst/>
                          <a:latin typeface="+mn-lt"/>
                        </a:rPr>
                        <a:t>Scan docs into clear &amp; sharp image/PDF, to email, fax, print or save to cloud. Linked to your Microsoft account, for easy upload to OneDrive.</a:t>
                      </a:r>
                      <a:endParaRPr lang="en-US" sz="1400" dirty="0">
                        <a:effectLst/>
                        <a:latin typeface="+mn-lt"/>
                        <a:ea typeface="Calibri" panose="020F0502020204030204" pitchFamily="34" charset="0"/>
                        <a:cs typeface="Times New Roman" panose="02020603050405020304" pitchFamily="18" charset="0"/>
                      </a:endParaRPr>
                    </a:p>
                  </a:txBody>
                  <a:tcPr marL="68580" marR="68580" marT="9525" marB="0"/>
                </a:tc>
                <a:tc>
                  <a:txBody>
                    <a:bodyPr/>
                    <a:lstStyle/>
                    <a:p>
                      <a:pPr marL="0" marR="0" algn="l">
                        <a:lnSpc>
                          <a:spcPct val="107000"/>
                        </a:lnSpc>
                        <a:spcBef>
                          <a:spcPts val="0"/>
                        </a:spcBef>
                        <a:spcAft>
                          <a:spcPts val="800"/>
                        </a:spcAft>
                      </a:pPr>
                      <a:r>
                        <a:rPr lang="en-US" sz="1400" dirty="0">
                          <a:effectLst/>
                          <a:latin typeface="+mn-lt"/>
                        </a:rPr>
                        <a:t>Scanner</a:t>
                      </a:r>
                      <a:endParaRPr lang="en-US" sz="1400" dirty="0">
                        <a:effectLst/>
                        <a:latin typeface="+mn-lt"/>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val="1432365267"/>
                  </a:ext>
                </a:extLst>
              </a:tr>
            </a:tbl>
          </a:graphicData>
        </a:graphic>
      </p:graphicFrame>
    </p:spTree>
    <p:extLst>
      <p:ext uri="{BB962C8B-B14F-4D97-AF65-F5344CB8AC3E}">
        <p14:creationId xmlns:p14="http://schemas.microsoft.com/office/powerpoint/2010/main" val="40522311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FBS Curriculum Resources</a:t>
            </a:r>
            <a:endParaRPr lang="en-US" dirty="0"/>
          </a:p>
        </p:txBody>
      </p:sp>
      <p:graphicFrame>
        <p:nvGraphicFramePr>
          <p:cNvPr id="4" name="Content Placeholder 3"/>
          <p:cNvGraphicFramePr>
            <a:graphicFrameLocks noGrp="1"/>
          </p:cNvGraphicFramePr>
          <p:nvPr>
            <p:ph sz="quarter" idx="4294967295"/>
            <p:extLst>
              <p:ext uri="{D42A27DB-BD31-4B8C-83A1-F6EECF244321}">
                <p14:modId xmlns:p14="http://schemas.microsoft.com/office/powerpoint/2010/main" val="3659519875"/>
              </p:ext>
            </p:extLst>
          </p:nvPr>
        </p:nvGraphicFramePr>
        <p:xfrm>
          <a:off x="266700" y="1419225"/>
          <a:ext cx="11658600" cy="3275839"/>
        </p:xfrm>
        <a:graphic>
          <a:graphicData uri="http://schemas.openxmlformats.org/drawingml/2006/table">
            <a:tbl>
              <a:tblPr firstRow="1" bandRow="1">
                <a:tableStyleId>{073A0DAA-6AF3-43AB-8588-CEC1D06C72B9}</a:tableStyleId>
              </a:tblPr>
              <a:tblGrid>
                <a:gridCol w="1857949">
                  <a:extLst>
                    <a:ext uri="{9D8B030D-6E8A-4147-A177-3AD203B41FA5}">
                      <a16:colId xmlns:a16="http://schemas.microsoft.com/office/drawing/2014/main" val="2190012712"/>
                    </a:ext>
                  </a:extLst>
                </a:gridCol>
                <a:gridCol w="1476140">
                  <a:extLst>
                    <a:ext uri="{9D8B030D-6E8A-4147-A177-3AD203B41FA5}">
                      <a16:colId xmlns:a16="http://schemas.microsoft.com/office/drawing/2014/main" val="2723816476"/>
                    </a:ext>
                  </a:extLst>
                </a:gridCol>
                <a:gridCol w="5502859">
                  <a:extLst>
                    <a:ext uri="{9D8B030D-6E8A-4147-A177-3AD203B41FA5}">
                      <a16:colId xmlns:a16="http://schemas.microsoft.com/office/drawing/2014/main" val="2406368174"/>
                    </a:ext>
                  </a:extLst>
                </a:gridCol>
                <a:gridCol w="2821652">
                  <a:extLst>
                    <a:ext uri="{9D8B030D-6E8A-4147-A177-3AD203B41FA5}">
                      <a16:colId xmlns:a16="http://schemas.microsoft.com/office/drawing/2014/main" val="2788181724"/>
                    </a:ext>
                  </a:extLst>
                </a:gridCol>
              </a:tblGrid>
              <a:tr h="411480">
                <a:tc>
                  <a:txBody>
                    <a:bodyPr/>
                    <a:lstStyle/>
                    <a:p>
                      <a:pPr algn="ctr"/>
                      <a:r>
                        <a:rPr lang="en-US" sz="1600" dirty="0"/>
                        <a:t>Application </a:t>
                      </a:r>
                    </a:p>
                  </a:txBody>
                  <a:tcPr/>
                </a:tc>
                <a:tc>
                  <a:txBody>
                    <a:bodyPr/>
                    <a:lstStyle/>
                    <a:p>
                      <a:pPr algn="ctr"/>
                      <a:r>
                        <a:rPr lang="en-US" sz="1600" dirty="0"/>
                        <a:t>Cost</a:t>
                      </a:r>
                    </a:p>
                  </a:txBody>
                  <a:tcPr/>
                </a:tc>
                <a:tc>
                  <a:txBody>
                    <a:bodyPr/>
                    <a:lstStyle/>
                    <a:p>
                      <a:pPr algn="ctr"/>
                      <a:r>
                        <a:rPr lang="en-US" sz="1600" dirty="0"/>
                        <a:t>Description</a:t>
                      </a:r>
                    </a:p>
                  </a:txBody>
                  <a:tcPr/>
                </a:tc>
                <a:tc>
                  <a:txBody>
                    <a:bodyPr/>
                    <a:lstStyle/>
                    <a:p>
                      <a:pPr algn="ctr"/>
                      <a:r>
                        <a:rPr lang="en-US" sz="1600" dirty="0"/>
                        <a:t>Keyword(s)</a:t>
                      </a:r>
                    </a:p>
                  </a:txBody>
                  <a:tcPr/>
                </a:tc>
                <a:extLst>
                  <a:ext uri="{0D108BD9-81ED-4DB2-BD59-A6C34878D82A}">
                    <a16:rowId xmlns:a16="http://schemas.microsoft.com/office/drawing/2014/main" val="21360948"/>
                  </a:ext>
                </a:extLst>
              </a:tr>
              <a:tr h="370840">
                <a:tc>
                  <a:txBody>
                    <a:bodyPr/>
                    <a:lstStyle/>
                    <a:p>
                      <a:pPr marL="0" marR="0">
                        <a:lnSpc>
                          <a:spcPct val="107000"/>
                        </a:lnSpc>
                        <a:spcBef>
                          <a:spcPts val="0"/>
                        </a:spcBef>
                        <a:spcAft>
                          <a:spcPts val="800"/>
                        </a:spcAft>
                      </a:pPr>
                      <a:r>
                        <a:rPr lang="en-US" sz="1600" u="sng" dirty="0">
                          <a:effectLst/>
                          <a:hlinkClick r:id="rId2"/>
                        </a:rPr>
                        <a:t>Human Anatomy Atlas 2021 Edition by Visible Body</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800"/>
                        </a:spcAft>
                      </a:pPr>
                      <a:r>
                        <a:rPr lang="en-US" sz="1400" dirty="0">
                          <a:effectLst/>
                        </a:rPr>
                        <a:t>$24.99 </a:t>
                      </a:r>
                    </a:p>
                    <a:p>
                      <a:pPr marL="0" marR="0" algn="ctr">
                        <a:lnSpc>
                          <a:spcPct val="107000"/>
                        </a:lnSpc>
                        <a:spcBef>
                          <a:spcPts val="0"/>
                        </a:spcBef>
                        <a:spcAft>
                          <a:spcPts val="800"/>
                        </a:spcAft>
                      </a:pPr>
                      <a:r>
                        <a:rPr lang="en-US" sz="1400" dirty="0">
                          <a:effectLst/>
                        </a:rPr>
                        <a:t>(Provided by the COM during M1 year)</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800"/>
                        </a:spcAft>
                      </a:pPr>
                      <a:r>
                        <a:rPr lang="en-US" sz="1400" dirty="0">
                          <a:effectLst/>
                        </a:rPr>
                        <a:t>3D models, cross sections, MRI scans, cadaver images, 3d moving models of muscles and bones, and more.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800"/>
                        </a:spcAft>
                      </a:pPr>
                      <a:r>
                        <a:rPr lang="en-US" sz="1400" dirty="0">
                          <a:effectLst/>
                        </a:rPr>
                        <a:t>Anatomy,  Augmented</a:t>
                      </a:r>
                      <a:r>
                        <a:rPr lang="en-US" sz="1400" baseline="0" dirty="0">
                          <a:effectLst/>
                        </a:rPr>
                        <a:t> Reality</a:t>
                      </a:r>
                      <a:endParaRPr lang="en-US" sz="1400" dirty="0">
                        <a:effectLst/>
                      </a:endParaRPr>
                    </a:p>
                    <a:p>
                      <a:pPr marL="0" marR="0">
                        <a:lnSpc>
                          <a:spcPct val="107000"/>
                        </a:lnSpc>
                        <a:spcBef>
                          <a:spcPts val="0"/>
                        </a:spcBef>
                        <a:spcAft>
                          <a:spcPts val="800"/>
                        </a:spcAft>
                      </a:pPr>
                      <a:r>
                        <a:rPr lang="en-US" sz="1400" dirty="0">
                          <a:effectLst/>
                        </a:rPr>
                        <a:t>*Recommended by Dr. Trelka</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38603416"/>
                  </a:ext>
                </a:extLst>
              </a:tr>
              <a:tr h="370840">
                <a:tc>
                  <a:txBody>
                    <a:bodyPr/>
                    <a:lstStyle/>
                    <a:p>
                      <a:pPr marL="0" marR="0">
                        <a:lnSpc>
                          <a:spcPct val="107000"/>
                        </a:lnSpc>
                        <a:spcBef>
                          <a:spcPts val="0"/>
                        </a:spcBef>
                        <a:spcAft>
                          <a:spcPts val="800"/>
                        </a:spcAft>
                      </a:pPr>
                      <a:r>
                        <a:rPr lang="en-US" sz="1600" u="sng" dirty="0">
                          <a:effectLst/>
                          <a:hlinkClick r:id="rId3"/>
                        </a:rPr>
                        <a:t>Infection Control Pocketbook</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800"/>
                        </a:spcAft>
                      </a:pPr>
                      <a:r>
                        <a:rPr lang="en-US" sz="1400" dirty="0">
                          <a:effectLst/>
                        </a:rPr>
                        <a:t>$0.99</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800"/>
                        </a:spcAft>
                      </a:pPr>
                      <a:r>
                        <a:rPr lang="en-US" sz="1400" dirty="0">
                          <a:effectLst/>
                        </a:rPr>
                        <a:t>This app provides isolation recommendations for specific situations or organisms. Based on guidelines from the CDC.</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800"/>
                        </a:spcAft>
                      </a:pPr>
                      <a:r>
                        <a:rPr lang="en-US" sz="1400" dirty="0">
                          <a:effectLst/>
                        </a:rPr>
                        <a:t>Immunology, Infectious Disease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94095422"/>
                  </a:ext>
                </a:extLst>
              </a:tr>
              <a:tr h="370840">
                <a:tc>
                  <a:txBody>
                    <a:bodyPr/>
                    <a:lstStyle/>
                    <a:p>
                      <a:pPr marL="0" marR="0">
                        <a:lnSpc>
                          <a:spcPct val="107000"/>
                        </a:lnSpc>
                        <a:spcBef>
                          <a:spcPts val="0"/>
                        </a:spcBef>
                        <a:spcAft>
                          <a:spcPts val="800"/>
                        </a:spcAft>
                      </a:pPr>
                      <a:r>
                        <a:rPr lang="en-US" sz="1600" u="sng" dirty="0">
                          <a:effectLst/>
                          <a:hlinkClick r:id="rId4"/>
                        </a:rPr>
                        <a:t>Muscle &amp; Bone Anatomy 3D</a:t>
                      </a:r>
                      <a:endParaRPr lang="en-US" sz="16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800"/>
                        </a:spcAft>
                      </a:pPr>
                      <a:r>
                        <a:rPr lang="en-US" sz="1400" dirty="0">
                          <a:effectLst/>
                        </a:rPr>
                        <a:t>$4.99</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800"/>
                        </a:spcAft>
                      </a:pPr>
                      <a:r>
                        <a:rPr lang="en-US" sz="1400" dirty="0">
                          <a:effectLst/>
                        </a:rPr>
                        <a:t>A reference for anyone interested in the human </a:t>
                      </a:r>
                      <a:r>
                        <a:rPr lang="en-US" sz="1400" dirty="0" err="1">
                          <a:effectLst/>
                        </a:rPr>
                        <a:t>musculo</a:t>
                      </a:r>
                      <a:r>
                        <a:rPr lang="en-US" sz="1400" dirty="0">
                          <a:effectLst/>
                        </a:rPr>
                        <a:t>-skeletal system. Featuring five different ways to learn about the body: The VIEWER, ACTIONS, 3-D MODELS, six types of QUIZZES, and MEDIA.</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800"/>
                        </a:spcAft>
                      </a:pPr>
                      <a:r>
                        <a:rPr lang="en-US" sz="1400" dirty="0">
                          <a:effectLst/>
                        </a:rPr>
                        <a:t>Anatomy</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11489762"/>
                  </a:ext>
                </a:extLst>
              </a:tr>
              <a:tr h="370840">
                <a:tc>
                  <a:txBody>
                    <a:bodyPr/>
                    <a:lstStyle/>
                    <a:p>
                      <a:pPr marL="0" marR="0">
                        <a:lnSpc>
                          <a:spcPct val="107000"/>
                        </a:lnSpc>
                        <a:spcBef>
                          <a:spcPts val="0"/>
                        </a:spcBef>
                        <a:spcAft>
                          <a:spcPts val="800"/>
                        </a:spcAft>
                      </a:pPr>
                      <a:r>
                        <a:rPr lang="en-US" sz="1600" u="sng" dirty="0">
                          <a:effectLst/>
                          <a:hlinkClick r:id="rId5"/>
                        </a:rPr>
                        <a:t>Pocket Heart App</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800"/>
                        </a:spcAft>
                      </a:pPr>
                      <a:r>
                        <a:rPr lang="en-US" sz="1400" dirty="0">
                          <a:effectLst/>
                        </a:rPr>
                        <a:t>$0.99</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800"/>
                        </a:spcAft>
                      </a:pPr>
                      <a:r>
                        <a:rPr lang="en-US" sz="1400" dirty="0">
                          <a:effectLst/>
                        </a:rPr>
                        <a:t>3D Beating Heart App, redefines what engaging medical education content truly is with its elegant design, interactive quizzes, clinical cases and over 30,000 words of learning material.</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800"/>
                        </a:spcAft>
                      </a:pPr>
                      <a:r>
                        <a:rPr lang="en-US" sz="1400" dirty="0">
                          <a:effectLst/>
                        </a:rPr>
                        <a:t>Anatomy, Cardiology</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2839617"/>
                  </a:ext>
                </a:extLst>
              </a:tr>
            </a:tbl>
          </a:graphicData>
        </a:graphic>
      </p:graphicFrame>
    </p:spTree>
    <p:extLst>
      <p:ext uri="{BB962C8B-B14F-4D97-AF65-F5344CB8AC3E}">
        <p14:creationId xmlns:p14="http://schemas.microsoft.com/office/powerpoint/2010/main" val="35945919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NSB Curriculum Resources</a:t>
            </a:r>
            <a:endParaRPr lang="en-US" dirty="0"/>
          </a:p>
        </p:txBody>
      </p:sp>
      <p:graphicFrame>
        <p:nvGraphicFramePr>
          <p:cNvPr id="4" name="Content Placeholder 3"/>
          <p:cNvGraphicFramePr>
            <a:graphicFrameLocks noGrp="1"/>
          </p:cNvGraphicFramePr>
          <p:nvPr>
            <p:ph sz="quarter" idx="4294967295"/>
            <p:extLst>
              <p:ext uri="{D42A27DB-BD31-4B8C-83A1-F6EECF244321}">
                <p14:modId xmlns:p14="http://schemas.microsoft.com/office/powerpoint/2010/main" val="219268655"/>
              </p:ext>
            </p:extLst>
          </p:nvPr>
        </p:nvGraphicFramePr>
        <p:xfrm>
          <a:off x="266700" y="1408113"/>
          <a:ext cx="11658601" cy="4233090"/>
        </p:xfrm>
        <a:graphic>
          <a:graphicData uri="http://schemas.openxmlformats.org/drawingml/2006/table">
            <a:tbl>
              <a:tblPr firstRow="1" bandRow="1">
                <a:tableStyleId>{073A0DAA-6AF3-43AB-8588-CEC1D06C72B9}</a:tableStyleId>
              </a:tblPr>
              <a:tblGrid>
                <a:gridCol w="1736725">
                  <a:extLst>
                    <a:ext uri="{9D8B030D-6E8A-4147-A177-3AD203B41FA5}">
                      <a16:colId xmlns:a16="http://schemas.microsoft.com/office/drawing/2014/main" val="2190012712"/>
                    </a:ext>
                  </a:extLst>
                </a:gridCol>
                <a:gridCol w="841829">
                  <a:extLst>
                    <a:ext uri="{9D8B030D-6E8A-4147-A177-3AD203B41FA5}">
                      <a16:colId xmlns:a16="http://schemas.microsoft.com/office/drawing/2014/main" val="2723816476"/>
                    </a:ext>
                  </a:extLst>
                </a:gridCol>
                <a:gridCol w="6981371">
                  <a:extLst>
                    <a:ext uri="{9D8B030D-6E8A-4147-A177-3AD203B41FA5}">
                      <a16:colId xmlns:a16="http://schemas.microsoft.com/office/drawing/2014/main" val="2406368174"/>
                    </a:ext>
                  </a:extLst>
                </a:gridCol>
                <a:gridCol w="2098676">
                  <a:extLst>
                    <a:ext uri="{9D8B030D-6E8A-4147-A177-3AD203B41FA5}">
                      <a16:colId xmlns:a16="http://schemas.microsoft.com/office/drawing/2014/main" val="2788181724"/>
                    </a:ext>
                  </a:extLst>
                </a:gridCol>
              </a:tblGrid>
              <a:tr h="411480">
                <a:tc>
                  <a:txBody>
                    <a:bodyPr/>
                    <a:lstStyle/>
                    <a:p>
                      <a:pPr algn="ctr"/>
                      <a:r>
                        <a:rPr lang="en-US" dirty="0"/>
                        <a:t>Application </a:t>
                      </a:r>
                      <a:endParaRPr lang="en-US" dirty="0">
                        <a:latin typeface="+mj-lt"/>
                      </a:endParaRPr>
                    </a:p>
                  </a:txBody>
                  <a:tcPr/>
                </a:tc>
                <a:tc>
                  <a:txBody>
                    <a:bodyPr/>
                    <a:lstStyle/>
                    <a:p>
                      <a:pPr algn="ctr"/>
                      <a:r>
                        <a:rPr lang="en-US" dirty="0"/>
                        <a:t>Cost</a:t>
                      </a:r>
                      <a:endParaRPr lang="en-US" dirty="0">
                        <a:latin typeface="+mj-lt"/>
                      </a:endParaRPr>
                    </a:p>
                  </a:txBody>
                  <a:tcPr/>
                </a:tc>
                <a:tc>
                  <a:txBody>
                    <a:bodyPr/>
                    <a:lstStyle/>
                    <a:p>
                      <a:pPr algn="ctr"/>
                      <a:r>
                        <a:rPr lang="en-US" dirty="0"/>
                        <a:t>Description</a:t>
                      </a:r>
                      <a:endParaRPr lang="en-US" dirty="0">
                        <a:latin typeface="+mj-lt"/>
                      </a:endParaRPr>
                    </a:p>
                  </a:txBody>
                  <a:tcPr/>
                </a:tc>
                <a:tc>
                  <a:txBody>
                    <a:bodyPr/>
                    <a:lstStyle/>
                    <a:p>
                      <a:pPr algn="ctr"/>
                      <a:r>
                        <a:rPr lang="en-US" dirty="0"/>
                        <a:t>Keyword(s)</a:t>
                      </a:r>
                      <a:endParaRPr lang="en-US" dirty="0">
                        <a:latin typeface="+mj-lt"/>
                      </a:endParaRPr>
                    </a:p>
                  </a:txBody>
                  <a:tcPr/>
                </a:tc>
                <a:extLst>
                  <a:ext uri="{0D108BD9-81ED-4DB2-BD59-A6C34878D82A}">
                    <a16:rowId xmlns:a16="http://schemas.microsoft.com/office/drawing/2014/main" val="21360948"/>
                  </a:ext>
                </a:extLst>
              </a:tr>
              <a:tr h="380674">
                <a:tc>
                  <a:txBody>
                    <a:bodyPr/>
                    <a:lstStyle/>
                    <a:p>
                      <a:pPr marL="0" marR="0">
                        <a:lnSpc>
                          <a:spcPct val="106000"/>
                        </a:lnSpc>
                        <a:spcBef>
                          <a:spcPts val="0"/>
                        </a:spcBef>
                        <a:spcAft>
                          <a:spcPts val="0"/>
                        </a:spcAft>
                      </a:pPr>
                      <a:r>
                        <a:rPr lang="en-US" sz="1600" u="sng" kern="1200" dirty="0">
                          <a:effectLst/>
                          <a:hlinkClick r:id="rId2"/>
                        </a:rPr>
                        <a:t>3D Brain</a:t>
                      </a:r>
                      <a:endParaRPr lang="en-US" sz="1600" b="0" dirty="0">
                        <a:solidFill>
                          <a:schemeClr val="tx1"/>
                        </a:solidFill>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6000"/>
                        </a:lnSpc>
                        <a:spcBef>
                          <a:spcPts val="0"/>
                        </a:spcBef>
                        <a:spcAft>
                          <a:spcPts val="0"/>
                        </a:spcAft>
                      </a:pPr>
                      <a:r>
                        <a:rPr lang="en-US" sz="1400" kern="1200" dirty="0">
                          <a:effectLst/>
                        </a:rPr>
                        <a:t>Free</a:t>
                      </a:r>
                      <a:endParaRPr lang="en-US" sz="1100" b="0" dirty="0">
                        <a:solidFill>
                          <a:schemeClr val="tx1"/>
                        </a:solidFill>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6000"/>
                        </a:lnSpc>
                        <a:spcBef>
                          <a:spcPts val="0"/>
                        </a:spcBef>
                        <a:spcAft>
                          <a:spcPts val="0"/>
                        </a:spcAft>
                      </a:pPr>
                      <a:r>
                        <a:rPr lang="en-US" sz="1400" kern="1200" dirty="0">
                          <a:effectLst/>
                        </a:rPr>
                        <a:t>Discover how each brain region functions, what happens when it is injured, and how it is involved in mental illness. </a:t>
                      </a:r>
                      <a:endParaRPr lang="en-US" sz="1100" b="0" dirty="0">
                        <a:solidFill>
                          <a:schemeClr val="tx1"/>
                        </a:solidFill>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0"/>
                        </a:spcAft>
                      </a:pPr>
                      <a:r>
                        <a:rPr lang="en-US" sz="1400" kern="1200" dirty="0">
                          <a:effectLst/>
                        </a:rPr>
                        <a:t>Neurology, Brain Anatomy</a:t>
                      </a:r>
                      <a:endParaRPr lang="en-US" sz="1100" b="0" dirty="0">
                        <a:solidFill>
                          <a:schemeClr val="tx1"/>
                        </a:solidFill>
                        <a:effectLst/>
                        <a:latin typeface="+mj-lt"/>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1359938922"/>
                  </a:ext>
                </a:extLst>
              </a:tr>
              <a:tr h="380674">
                <a:tc>
                  <a:txBody>
                    <a:bodyPr/>
                    <a:lstStyle/>
                    <a:p>
                      <a:pPr marL="0" marR="0">
                        <a:lnSpc>
                          <a:spcPct val="106000"/>
                        </a:lnSpc>
                        <a:spcBef>
                          <a:spcPts val="0"/>
                        </a:spcBef>
                        <a:spcAft>
                          <a:spcPts val="0"/>
                        </a:spcAft>
                      </a:pPr>
                      <a:r>
                        <a:rPr lang="en-US" sz="1600" u="sng" kern="1200" dirty="0">
                          <a:effectLst/>
                          <a:hlinkClick r:id="rId3"/>
                        </a:rPr>
                        <a:t>BrainAnatomy</a:t>
                      </a:r>
                      <a:endParaRPr lang="en-US" sz="1600" dirty="0">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6000"/>
                        </a:lnSpc>
                        <a:spcBef>
                          <a:spcPts val="0"/>
                        </a:spcBef>
                        <a:spcAft>
                          <a:spcPts val="0"/>
                        </a:spcAft>
                      </a:pPr>
                      <a:r>
                        <a:rPr lang="en-US" sz="1400" kern="1200" dirty="0">
                          <a:effectLst/>
                        </a:rPr>
                        <a:t>Free</a:t>
                      </a:r>
                      <a:endParaRPr lang="en-US" sz="1100" dirty="0">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6000"/>
                        </a:lnSpc>
                        <a:spcBef>
                          <a:spcPts val="0"/>
                        </a:spcBef>
                        <a:spcAft>
                          <a:spcPts val="0"/>
                        </a:spcAft>
                      </a:pPr>
                      <a:r>
                        <a:rPr lang="en-US" sz="1400" kern="1200" dirty="0">
                          <a:effectLst/>
                        </a:rPr>
                        <a:t> An interactive human neuroanatomy atlas. You will find: lateral surface of human brain, dorsal surface, medial surface, many coronal and horizontal sections and all </a:t>
                      </a:r>
                      <a:r>
                        <a:rPr lang="en-US" sz="1400" kern="1200" dirty="0" err="1">
                          <a:effectLst/>
                        </a:rPr>
                        <a:t>brodmann</a:t>
                      </a:r>
                      <a:r>
                        <a:rPr lang="en-US" sz="1400" kern="1200" dirty="0">
                          <a:effectLst/>
                        </a:rPr>
                        <a:t> areas.</a:t>
                      </a:r>
                      <a:endParaRPr lang="en-US" sz="1100" dirty="0">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0"/>
                        </a:spcAft>
                      </a:pPr>
                      <a:r>
                        <a:rPr lang="en-US" sz="1400" kern="1200" dirty="0">
                          <a:effectLst/>
                        </a:rPr>
                        <a:t>Neurology, Brain Anatomy</a:t>
                      </a:r>
                      <a:endParaRPr lang="en-US" sz="1100" dirty="0">
                        <a:effectLst/>
                        <a:latin typeface="+mj-lt"/>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481316445"/>
                  </a:ext>
                </a:extLst>
              </a:tr>
              <a:tr h="304884">
                <a:tc>
                  <a:txBody>
                    <a:bodyPr/>
                    <a:lstStyle/>
                    <a:p>
                      <a:pPr marL="0" marR="0">
                        <a:lnSpc>
                          <a:spcPct val="106000"/>
                        </a:lnSpc>
                        <a:spcBef>
                          <a:spcPts val="0"/>
                        </a:spcBef>
                        <a:spcAft>
                          <a:spcPts val="0"/>
                        </a:spcAft>
                      </a:pPr>
                      <a:r>
                        <a:rPr lang="en-US" sz="1600" u="sng" kern="1200" dirty="0">
                          <a:effectLst/>
                          <a:hlinkClick r:id="rId4"/>
                        </a:rPr>
                        <a:t>Nerve Whiz</a:t>
                      </a:r>
                      <a:endParaRPr lang="en-US" sz="1600" dirty="0">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6000"/>
                        </a:lnSpc>
                        <a:spcBef>
                          <a:spcPts val="0"/>
                        </a:spcBef>
                        <a:spcAft>
                          <a:spcPts val="0"/>
                        </a:spcAft>
                      </a:pPr>
                      <a:r>
                        <a:rPr lang="en-US" sz="1400" kern="1200" dirty="0">
                          <a:effectLst/>
                        </a:rPr>
                        <a:t>Free</a:t>
                      </a:r>
                      <a:endParaRPr lang="en-US" sz="1100" dirty="0">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6000"/>
                        </a:lnSpc>
                        <a:spcBef>
                          <a:spcPts val="0"/>
                        </a:spcBef>
                        <a:spcAft>
                          <a:spcPts val="0"/>
                        </a:spcAft>
                      </a:pPr>
                      <a:r>
                        <a:rPr lang="en-US" sz="1400" kern="1200" dirty="0">
                          <a:effectLst/>
                        </a:rPr>
                        <a:t>Learn the complex anatomy of nerve roots, plexuses, and </a:t>
                      </a:r>
                      <a:r>
                        <a:rPr lang="en-US" sz="1400" kern="1200" dirty="0" err="1">
                          <a:effectLst/>
                        </a:rPr>
                        <a:t>perip</a:t>
                      </a:r>
                      <a:endParaRPr lang="en-US" sz="1400" kern="1200" dirty="0">
                        <a:effectLst/>
                      </a:endParaRPr>
                    </a:p>
                    <a:p>
                      <a:pPr marL="0" marR="0">
                        <a:lnSpc>
                          <a:spcPct val="106000"/>
                        </a:lnSpc>
                        <a:spcBef>
                          <a:spcPts val="0"/>
                        </a:spcBef>
                        <a:spcAft>
                          <a:spcPts val="0"/>
                        </a:spcAft>
                      </a:pPr>
                      <a:r>
                        <a:rPr lang="en-US" sz="1400" kern="1200" dirty="0" err="1">
                          <a:effectLst/>
                        </a:rPr>
                        <a:t>heral</a:t>
                      </a:r>
                      <a:r>
                        <a:rPr lang="en-US" sz="1400" kern="1200" dirty="0">
                          <a:effectLst/>
                        </a:rPr>
                        <a:t> nerves.</a:t>
                      </a:r>
                      <a:endParaRPr lang="en-US" sz="1100" dirty="0">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0"/>
                        </a:spcAft>
                      </a:pPr>
                      <a:r>
                        <a:rPr lang="en-US" sz="1400" kern="1200" dirty="0">
                          <a:effectLst/>
                        </a:rPr>
                        <a:t>Neurology, Nervous System</a:t>
                      </a:r>
                      <a:endParaRPr lang="en-US" sz="1100" dirty="0">
                        <a:effectLst/>
                        <a:latin typeface="+mj-lt"/>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1258746478"/>
                  </a:ext>
                </a:extLst>
              </a:tr>
              <a:tr h="478968">
                <a:tc>
                  <a:txBody>
                    <a:bodyPr/>
                    <a:lstStyle/>
                    <a:p>
                      <a:pPr marL="0" marR="0">
                        <a:lnSpc>
                          <a:spcPct val="106000"/>
                        </a:lnSpc>
                        <a:spcBef>
                          <a:spcPts val="0"/>
                        </a:spcBef>
                        <a:spcAft>
                          <a:spcPts val="0"/>
                        </a:spcAft>
                      </a:pPr>
                      <a:r>
                        <a:rPr lang="en-US" sz="1600" u="sng" kern="1200" dirty="0">
                          <a:effectLst/>
                          <a:hlinkClick r:id="rId5"/>
                        </a:rPr>
                        <a:t>Pocket Brain </a:t>
                      </a:r>
                      <a:endParaRPr lang="en-US" sz="1600" dirty="0">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6000"/>
                        </a:lnSpc>
                        <a:spcBef>
                          <a:spcPts val="0"/>
                        </a:spcBef>
                        <a:spcAft>
                          <a:spcPts val="0"/>
                        </a:spcAft>
                      </a:pPr>
                      <a:r>
                        <a:rPr lang="en-US" sz="1400" kern="1200" dirty="0">
                          <a:effectLst/>
                        </a:rPr>
                        <a:t>$0.99</a:t>
                      </a:r>
                      <a:endParaRPr lang="en-US" sz="1100" dirty="0">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6000"/>
                        </a:lnSpc>
                        <a:spcBef>
                          <a:spcPts val="0"/>
                        </a:spcBef>
                        <a:spcAft>
                          <a:spcPts val="0"/>
                        </a:spcAft>
                      </a:pPr>
                      <a:r>
                        <a:rPr lang="en-US" sz="1400" kern="1200" dirty="0">
                          <a:effectLst/>
                        </a:rPr>
                        <a:t>Includes 8 layers of detail and more than 30,000 words of learning material. It also includes 13 high yield cross sections, important nerve pathways and clinical cases.</a:t>
                      </a:r>
                      <a:endParaRPr lang="en-US" sz="1100" dirty="0">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0"/>
                        </a:spcAft>
                      </a:pPr>
                      <a:r>
                        <a:rPr lang="en-US" sz="1400" kern="1200" dirty="0">
                          <a:effectLst/>
                        </a:rPr>
                        <a:t>Neurology, Brain Anatomy</a:t>
                      </a:r>
                      <a:endParaRPr lang="en-US" sz="1100" dirty="0">
                        <a:effectLst/>
                        <a:latin typeface="+mj-lt"/>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929531301"/>
                  </a:ext>
                </a:extLst>
              </a:tr>
              <a:tr h="761347">
                <a:tc>
                  <a:txBody>
                    <a:bodyPr/>
                    <a:lstStyle/>
                    <a:p>
                      <a:pPr marL="0" marR="0">
                        <a:lnSpc>
                          <a:spcPct val="106000"/>
                        </a:lnSpc>
                        <a:spcBef>
                          <a:spcPts val="0"/>
                        </a:spcBef>
                        <a:spcAft>
                          <a:spcPts val="0"/>
                        </a:spcAft>
                      </a:pPr>
                      <a:r>
                        <a:rPr lang="en-US" sz="1600" u="sng" kern="1200" dirty="0">
                          <a:effectLst/>
                          <a:hlinkClick r:id="rId6"/>
                        </a:rPr>
                        <a:t>Stroke Scales for EMS by Society of NeuroInterventional Surgery</a:t>
                      </a:r>
                      <a:endParaRPr lang="en-US" sz="1600" dirty="0">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6000"/>
                        </a:lnSpc>
                        <a:spcBef>
                          <a:spcPts val="0"/>
                        </a:spcBef>
                        <a:spcAft>
                          <a:spcPts val="0"/>
                        </a:spcAft>
                      </a:pPr>
                      <a:r>
                        <a:rPr lang="en-US" sz="1400" kern="1200" dirty="0">
                          <a:effectLst/>
                        </a:rPr>
                        <a:t>Free</a:t>
                      </a:r>
                      <a:endParaRPr lang="en-US" sz="1100" dirty="0">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6000"/>
                        </a:lnSpc>
                        <a:spcBef>
                          <a:spcPts val="0"/>
                        </a:spcBef>
                        <a:spcAft>
                          <a:spcPts val="0"/>
                        </a:spcAft>
                      </a:pPr>
                      <a:r>
                        <a:rPr lang="en-US" sz="1400" kern="1200" dirty="0">
                          <a:effectLst/>
                        </a:rPr>
                        <a:t>The Stroke Scales for EMS app is designed for emergency medical services (EMS) and health care provider audiences to help them identify stroke severity and emergent large vessel occlusion (ELVO) in emergency situations. The app includes the LAMS, RACE, CPSSS, FAST-ED, and VAN stroke scales.</a:t>
                      </a:r>
                      <a:endParaRPr lang="en-US" sz="1100" dirty="0">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0"/>
                        </a:spcAft>
                      </a:pPr>
                      <a:r>
                        <a:rPr lang="en-US" sz="1400" kern="1200" dirty="0">
                          <a:effectLst/>
                        </a:rPr>
                        <a:t>Neurology, Strokes</a:t>
                      </a:r>
                      <a:endParaRPr lang="en-US" sz="1100" dirty="0">
                        <a:effectLst/>
                        <a:latin typeface="+mj-lt"/>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1274302663"/>
                  </a:ext>
                </a:extLst>
              </a:tr>
              <a:tr h="761347">
                <a:tc>
                  <a:txBody>
                    <a:bodyPr/>
                    <a:lstStyle/>
                    <a:p>
                      <a:pPr marL="0" marR="0">
                        <a:lnSpc>
                          <a:spcPct val="107000"/>
                        </a:lnSpc>
                        <a:spcBef>
                          <a:spcPts val="0"/>
                        </a:spcBef>
                        <a:spcAft>
                          <a:spcPts val="800"/>
                        </a:spcAft>
                      </a:pPr>
                      <a:r>
                        <a:rPr lang="en-US" sz="1600" u="sng" dirty="0">
                          <a:effectLst/>
                          <a:hlinkClick r:id="rId7"/>
                        </a:rPr>
                        <a:t>IMAIOS e-Anatomy</a:t>
                      </a:r>
                      <a:endParaRPr lang="en-US" sz="1600" b="0" dirty="0">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400" dirty="0">
                          <a:effectLst/>
                        </a:rPr>
                        <a:t>Free + in-app purchase</a:t>
                      </a:r>
                      <a:endParaRPr lang="en-US" sz="1400" b="0" dirty="0">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400" dirty="0">
                          <a:effectLst/>
                        </a:rPr>
                        <a:t>IMAIOS e-Anatomy is an atlas of human anatomy for physicians, radiologists, medical students and radiographers. Try before you buy: visualize more than 8,500 medical and anatomical images for free before subscribing and gaining access to our medical labels.</a:t>
                      </a:r>
                      <a:endParaRPr lang="en-US" sz="1400" b="0" dirty="0">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400" dirty="0">
                          <a:effectLst/>
                        </a:rPr>
                        <a:t>Radiology* </a:t>
                      </a:r>
                    </a:p>
                    <a:p>
                      <a:pPr marL="0" marR="0">
                        <a:lnSpc>
                          <a:spcPct val="107000"/>
                        </a:lnSpc>
                        <a:spcBef>
                          <a:spcPts val="0"/>
                        </a:spcBef>
                        <a:spcAft>
                          <a:spcPts val="800"/>
                        </a:spcAft>
                      </a:pPr>
                      <a:r>
                        <a:rPr lang="en-US" sz="1400" dirty="0">
                          <a:effectLst/>
                        </a:rPr>
                        <a:t>* Recommended by Dr. Weinert</a:t>
                      </a:r>
                      <a:endParaRPr lang="en-US" sz="1400" b="0" dirty="0">
                        <a:effectLst/>
                        <a:latin typeface="+mj-lt"/>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1425117113"/>
                  </a:ext>
                </a:extLst>
              </a:tr>
            </a:tbl>
          </a:graphicData>
        </a:graphic>
      </p:graphicFrame>
    </p:spTree>
    <p:extLst>
      <p:ext uri="{BB962C8B-B14F-4D97-AF65-F5344CB8AC3E}">
        <p14:creationId xmlns:p14="http://schemas.microsoft.com/office/powerpoint/2010/main" val="26465499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PT Curriculum Resources</a:t>
            </a:r>
            <a:endParaRPr lang="en-US" dirty="0"/>
          </a:p>
        </p:txBody>
      </p:sp>
      <p:graphicFrame>
        <p:nvGraphicFramePr>
          <p:cNvPr id="4" name="Content Placeholder 3"/>
          <p:cNvGraphicFramePr>
            <a:graphicFrameLocks/>
          </p:cNvGraphicFramePr>
          <p:nvPr>
            <p:extLst>
              <p:ext uri="{D42A27DB-BD31-4B8C-83A1-F6EECF244321}">
                <p14:modId xmlns:p14="http://schemas.microsoft.com/office/powerpoint/2010/main" val="172312232"/>
              </p:ext>
            </p:extLst>
          </p:nvPr>
        </p:nvGraphicFramePr>
        <p:xfrm>
          <a:off x="266701" y="1406082"/>
          <a:ext cx="11658599" cy="3129083"/>
        </p:xfrm>
        <a:graphic>
          <a:graphicData uri="http://schemas.openxmlformats.org/drawingml/2006/table">
            <a:tbl>
              <a:tblPr firstRow="1" bandRow="1">
                <a:tableStyleId>{073A0DAA-6AF3-43AB-8588-CEC1D06C72B9}</a:tableStyleId>
              </a:tblPr>
              <a:tblGrid>
                <a:gridCol w="1929370">
                  <a:extLst>
                    <a:ext uri="{9D8B030D-6E8A-4147-A177-3AD203B41FA5}">
                      <a16:colId xmlns:a16="http://schemas.microsoft.com/office/drawing/2014/main" val="2190012712"/>
                    </a:ext>
                  </a:extLst>
                </a:gridCol>
                <a:gridCol w="1099209">
                  <a:extLst>
                    <a:ext uri="{9D8B030D-6E8A-4147-A177-3AD203B41FA5}">
                      <a16:colId xmlns:a16="http://schemas.microsoft.com/office/drawing/2014/main" val="2723816476"/>
                    </a:ext>
                  </a:extLst>
                </a:gridCol>
                <a:gridCol w="6634109">
                  <a:extLst>
                    <a:ext uri="{9D8B030D-6E8A-4147-A177-3AD203B41FA5}">
                      <a16:colId xmlns:a16="http://schemas.microsoft.com/office/drawing/2014/main" val="2406368174"/>
                    </a:ext>
                  </a:extLst>
                </a:gridCol>
                <a:gridCol w="1995911">
                  <a:extLst>
                    <a:ext uri="{9D8B030D-6E8A-4147-A177-3AD203B41FA5}">
                      <a16:colId xmlns:a16="http://schemas.microsoft.com/office/drawing/2014/main" val="2788181724"/>
                    </a:ext>
                  </a:extLst>
                </a:gridCol>
              </a:tblGrid>
              <a:tr h="411480">
                <a:tc>
                  <a:txBody>
                    <a:bodyPr/>
                    <a:lstStyle/>
                    <a:p>
                      <a:pPr algn="ctr"/>
                      <a:r>
                        <a:rPr lang="en-US" sz="1600" dirty="0"/>
                        <a:t>Application </a:t>
                      </a:r>
                    </a:p>
                  </a:txBody>
                  <a:tcPr/>
                </a:tc>
                <a:tc>
                  <a:txBody>
                    <a:bodyPr/>
                    <a:lstStyle/>
                    <a:p>
                      <a:pPr algn="ctr"/>
                      <a:r>
                        <a:rPr lang="en-US" sz="1600" dirty="0"/>
                        <a:t>Cost</a:t>
                      </a:r>
                    </a:p>
                  </a:txBody>
                  <a:tcPr/>
                </a:tc>
                <a:tc>
                  <a:txBody>
                    <a:bodyPr/>
                    <a:lstStyle/>
                    <a:p>
                      <a:pPr algn="ctr"/>
                      <a:r>
                        <a:rPr lang="en-US" sz="1600" dirty="0"/>
                        <a:t>Description</a:t>
                      </a:r>
                    </a:p>
                  </a:txBody>
                  <a:tcPr/>
                </a:tc>
                <a:tc>
                  <a:txBody>
                    <a:bodyPr/>
                    <a:lstStyle/>
                    <a:p>
                      <a:pPr algn="ctr"/>
                      <a:r>
                        <a:rPr lang="en-US" sz="1600" dirty="0"/>
                        <a:t>Keyword(s)</a:t>
                      </a:r>
                    </a:p>
                  </a:txBody>
                  <a:tcPr/>
                </a:tc>
                <a:extLst>
                  <a:ext uri="{0D108BD9-81ED-4DB2-BD59-A6C34878D82A}">
                    <a16:rowId xmlns:a16="http://schemas.microsoft.com/office/drawing/2014/main" val="21360948"/>
                  </a:ext>
                </a:extLst>
              </a:tr>
              <a:tr h="492747">
                <a:tc>
                  <a:txBody>
                    <a:bodyPr/>
                    <a:lstStyle/>
                    <a:p>
                      <a:pPr marL="0" marR="0" indent="0">
                        <a:lnSpc>
                          <a:spcPct val="106000"/>
                        </a:lnSpc>
                        <a:spcBef>
                          <a:spcPts val="0"/>
                        </a:spcBef>
                        <a:spcAft>
                          <a:spcPts val="0"/>
                        </a:spcAft>
                      </a:pPr>
                      <a:r>
                        <a:rPr lang="en-US" sz="1600" u="sng" kern="1200" dirty="0" err="1">
                          <a:effectLst/>
                          <a:hlinkClick r:id="rId3"/>
                        </a:rPr>
                        <a:t>CardioVisual</a:t>
                      </a:r>
                      <a:r>
                        <a:rPr lang="en-US" sz="1600" u="sng" kern="1200" dirty="0">
                          <a:effectLst/>
                          <a:hlinkClick r:id="rId3"/>
                        </a:rPr>
                        <a:t>: Heart Health</a:t>
                      </a:r>
                      <a:endParaRPr lang="en-US" sz="1600" dirty="0">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6000"/>
                        </a:lnSpc>
                        <a:spcBef>
                          <a:spcPts val="0"/>
                        </a:spcBef>
                        <a:spcAft>
                          <a:spcPts val="0"/>
                        </a:spcAft>
                      </a:pPr>
                      <a:r>
                        <a:rPr lang="en-US" sz="1400" kern="1200">
                          <a:effectLst/>
                        </a:rPr>
                        <a:t>Free</a:t>
                      </a:r>
                      <a:endParaRPr lang="en-US" sz="1100">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6000"/>
                        </a:lnSpc>
                        <a:spcBef>
                          <a:spcPts val="0"/>
                        </a:spcBef>
                        <a:spcAft>
                          <a:spcPts val="0"/>
                        </a:spcAft>
                      </a:pPr>
                      <a:r>
                        <a:rPr lang="en-US" sz="1400" kern="1200" dirty="0" err="1">
                          <a:effectLst/>
                        </a:rPr>
                        <a:t>CardioVisual</a:t>
                      </a:r>
                      <a:r>
                        <a:rPr lang="en-US" sz="1400" kern="1200" dirty="0">
                          <a:effectLst/>
                        </a:rPr>
                        <a:t> was awarded “2018 Best App for Heart </a:t>
                      </a:r>
                      <a:r>
                        <a:rPr lang="en-US" sz="1400" kern="1200" dirty="0" err="1">
                          <a:effectLst/>
                        </a:rPr>
                        <a:t>Disease”by</a:t>
                      </a:r>
                      <a:r>
                        <a:rPr lang="en-US" sz="1400" kern="1200" dirty="0">
                          <a:effectLst/>
                        </a:rPr>
                        <a:t> </a:t>
                      </a:r>
                      <a:r>
                        <a:rPr lang="en-US" sz="1400" kern="1200" dirty="0" err="1">
                          <a:effectLst/>
                        </a:rPr>
                        <a:t>Healthline</a:t>
                      </a:r>
                      <a:r>
                        <a:rPr lang="en-US" sz="1400" kern="1200" dirty="0">
                          <a:effectLst/>
                        </a:rPr>
                        <a:t> Media. </a:t>
                      </a:r>
                      <a:endParaRPr lang="en-US" sz="1100" dirty="0">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0"/>
                        </a:spcAft>
                      </a:pPr>
                      <a:r>
                        <a:rPr lang="en-US" sz="1400" kern="1200">
                          <a:effectLst/>
                        </a:rPr>
                        <a:t>Cardiology</a:t>
                      </a:r>
                      <a:endParaRPr lang="en-US" sz="1100">
                        <a:effectLst/>
                        <a:latin typeface="+mj-lt"/>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172839617"/>
                  </a:ext>
                </a:extLst>
              </a:tr>
              <a:tr h="503723">
                <a:tc>
                  <a:txBody>
                    <a:bodyPr/>
                    <a:lstStyle/>
                    <a:p>
                      <a:pPr marL="0" marR="0">
                        <a:lnSpc>
                          <a:spcPct val="106000"/>
                        </a:lnSpc>
                        <a:spcBef>
                          <a:spcPts val="0"/>
                        </a:spcBef>
                        <a:spcAft>
                          <a:spcPts val="0"/>
                        </a:spcAft>
                      </a:pPr>
                      <a:r>
                        <a:rPr lang="en-US" sz="1600" u="sng" kern="1200" dirty="0">
                          <a:effectLst/>
                          <a:hlinkClick r:id="rId4"/>
                        </a:rPr>
                        <a:t>Infection Control Pocketbook</a:t>
                      </a:r>
                      <a:r>
                        <a:rPr lang="en-US" sz="1600" u="sng" kern="1200" dirty="0">
                          <a:effectLst/>
                        </a:rPr>
                        <a:t> </a:t>
                      </a:r>
                      <a:endParaRPr lang="en-US" sz="1600" dirty="0">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6000"/>
                        </a:lnSpc>
                        <a:spcBef>
                          <a:spcPts val="0"/>
                        </a:spcBef>
                        <a:spcAft>
                          <a:spcPts val="0"/>
                        </a:spcAft>
                      </a:pPr>
                      <a:r>
                        <a:rPr lang="en-US" sz="1400" kern="1200" dirty="0">
                          <a:effectLst/>
                        </a:rPr>
                        <a:t>$0.99</a:t>
                      </a:r>
                      <a:endParaRPr lang="en-US" sz="1100" dirty="0">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6000"/>
                        </a:lnSpc>
                        <a:spcBef>
                          <a:spcPts val="0"/>
                        </a:spcBef>
                        <a:spcAft>
                          <a:spcPts val="0"/>
                        </a:spcAft>
                      </a:pPr>
                      <a:r>
                        <a:rPr lang="en-US" sz="1400" kern="1200" dirty="0">
                          <a:effectLst/>
                        </a:rPr>
                        <a:t>This app provides isolation recommendations for specific situations or organisms. Based on guidelines from the CDC.</a:t>
                      </a:r>
                      <a:endParaRPr lang="en-US" sz="1100" dirty="0">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0"/>
                        </a:spcAft>
                      </a:pPr>
                      <a:r>
                        <a:rPr lang="en-US" sz="1400" kern="1200" dirty="0">
                          <a:effectLst/>
                        </a:rPr>
                        <a:t>Immunology, Infectious Disease</a:t>
                      </a:r>
                      <a:endParaRPr lang="en-US" sz="1100" dirty="0">
                        <a:effectLst/>
                        <a:latin typeface="+mj-lt"/>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886884540"/>
                  </a:ext>
                </a:extLst>
              </a:tr>
              <a:tr h="492747">
                <a:tc>
                  <a:txBody>
                    <a:bodyPr/>
                    <a:lstStyle/>
                    <a:p>
                      <a:pPr marL="0" marR="0">
                        <a:lnSpc>
                          <a:spcPct val="106000"/>
                        </a:lnSpc>
                        <a:spcBef>
                          <a:spcPts val="0"/>
                        </a:spcBef>
                        <a:spcAft>
                          <a:spcPts val="0"/>
                        </a:spcAft>
                      </a:pPr>
                      <a:r>
                        <a:rPr lang="en-US" sz="1600" u="sng" kern="1200" dirty="0">
                          <a:effectLst/>
                          <a:hlinkClick r:id="rId5"/>
                        </a:rPr>
                        <a:t>Lose it!</a:t>
                      </a:r>
                      <a:endParaRPr lang="en-US" sz="1600" dirty="0">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6000"/>
                        </a:lnSpc>
                        <a:spcBef>
                          <a:spcPts val="0"/>
                        </a:spcBef>
                        <a:spcAft>
                          <a:spcPts val="0"/>
                        </a:spcAft>
                      </a:pPr>
                      <a:r>
                        <a:rPr lang="en-US" sz="1400" kern="1200">
                          <a:effectLst/>
                        </a:rPr>
                        <a:t>Free</a:t>
                      </a:r>
                      <a:endParaRPr lang="en-US" sz="1100">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6000"/>
                        </a:lnSpc>
                        <a:spcBef>
                          <a:spcPts val="0"/>
                        </a:spcBef>
                        <a:spcAft>
                          <a:spcPts val="0"/>
                        </a:spcAft>
                      </a:pPr>
                      <a:r>
                        <a:rPr lang="en-US" sz="1400" kern="1200" dirty="0">
                          <a:effectLst/>
                        </a:rPr>
                        <a:t>Set goals and establish a daily calorie budget that enables you to meet them. Stay on track each day by recording your food and exercise and staying within your budget. </a:t>
                      </a:r>
                      <a:endParaRPr lang="en-US" sz="1100" dirty="0">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0"/>
                        </a:spcAft>
                      </a:pPr>
                      <a:r>
                        <a:rPr lang="en-US" sz="1400" kern="1200">
                          <a:effectLst/>
                        </a:rPr>
                        <a:t>Nutrition, Diet Project</a:t>
                      </a:r>
                      <a:endParaRPr lang="en-US" sz="1100">
                        <a:effectLst/>
                        <a:latin typeface="+mj-lt"/>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3834054712"/>
                  </a:ext>
                </a:extLst>
              </a:tr>
              <a:tr h="632485">
                <a:tc>
                  <a:txBody>
                    <a:bodyPr/>
                    <a:lstStyle/>
                    <a:p>
                      <a:pPr marL="0" marR="0">
                        <a:lnSpc>
                          <a:spcPct val="106000"/>
                        </a:lnSpc>
                        <a:spcBef>
                          <a:spcPts val="0"/>
                        </a:spcBef>
                        <a:spcAft>
                          <a:spcPts val="0"/>
                        </a:spcAft>
                      </a:pPr>
                      <a:r>
                        <a:rPr lang="en-US" sz="1600" u="sng" kern="1200" dirty="0">
                          <a:effectLst/>
                          <a:hlinkClick r:id="rId6"/>
                        </a:rPr>
                        <a:t>Pocket Heart App</a:t>
                      </a:r>
                      <a:endParaRPr lang="en-US" sz="1600" b="0" dirty="0">
                        <a:solidFill>
                          <a:schemeClr val="tx1"/>
                        </a:solidFill>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6000"/>
                        </a:lnSpc>
                        <a:spcBef>
                          <a:spcPts val="0"/>
                        </a:spcBef>
                        <a:spcAft>
                          <a:spcPts val="0"/>
                        </a:spcAft>
                      </a:pPr>
                      <a:r>
                        <a:rPr lang="en-US" sz="1400" kern="1200" dirty="0">
                          <a:effectLst/>
                        </a:rPr>
                        <a:t>$0.99</a:t>
                      </a:r>
                      <a:endParaRPr lang="en-US" sz="1100" b="0" dirty="0">
                        <a:solidFill>
                          <a:schemeClr val="tx1"/>
                        </a:solidFill>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6000"/>
                        </a:lnSpc>
                        <a:spcBef>
                          <a:spcPts val="0"/>
                        </a:spcBef>
                        <a:spcAft>
                          <a:spcPts val="0"/>
                        </a:spcAft>
                      </a:pPr>
                      <a:r>
                        <a:rPr lang="en-US" sz="1400" kern="1200" dirty="0">
                          <a:effectLst/>
                        </a:rPr>
                        <a:t>3D Beating Heart App, redefines what engaging medical education content truly is with its elegant design, interactive quizzes, clinical cases and over 30,000 words of learning material.</a:t>
                      </a:r>
                      <a:endParaRPr lang="en-US" sz="1100" b="0" dirty="0">
                        <a:solidFill>
                          <a:schemeClr val="tx1"/>
                        </a:solidFill>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0"/>
                        </a:spcAft>
                      </a:pPr>
                      <a:r>
                        <a:rPr lang="en-US" sz="1400" kern="1200" dirty="0">
                          <a:effectLst/>
                        </a:rPr>
                        <a:t>Anatomy, Cardiology</a:t>
                      </a:r>
                      <a:endParaRPr lang="en-US" sz="1100" b="0" dirty="0">
                        <a:solidFill>
                          <a:schemeClr val="tx1"/>
                        </a:solidFill>
                        <a:effectLst/>
                        <a:latin typeface="+mj-lt"/>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4189694623"/>
                  </a:ext>
                </a:extLst>
              </a:tr>
              <a:tr h="493019">
                <a:tc>
                  <a:txBody>
                    <a:bodyPr/>
                    <a:lstStyle/>
                    <a:p>
                      <a:pPr marL="0" marR="0">
                        <a:lnSpc>
                          <a:spcPct val="106000"/>
                        </a:lnSpc>
                        <a:spcBef>
                          <a:spcPts val="0"/>
                        </a:spcBef>
                        <a:spcAft>
                          <a:spcPts val="0"/>
                        </a:spcAft>
                      </a:pPr>
                      <a:r>
                        <a:rPr lang="en-US" sz="1600" u="sng" kern="1200" dirty="0" err="1">
                          <a:effectLst/>
                          <a:hlinkClick r:id="rId7"/>
                        </a:rPr>
                        <a:t>VisualDx</a:t>
                      </a:r>
                      <a:endParaRPr lang="en-US" sz="1600" dirty="0">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6000"/>
                        </a:lnSpc>
                        <a:spcBef>
                          <a:spcPts val="0"/>
                        </a:spcBef>
                        <a:spcAft>
                          <a:spcPts val="0"/>
                        </a:spcAft>
                      </a:pPr>
                      <a:r>
                        <a:rPr lang="en-US" sz="1400" kern="1200" dirty="0">
                          <a:effectLst/>
                        </a:rPr>
                        <a:t> Free</a:t>
                      </a:r>
                      <a:endParaRPr lang="en-US" sz="1100" dirty="0">
                        <a:effectLst/>
                      </a:endParaRPr>
                    </a:p>
                    <a:p>
                      <a:pPr marL="0" marR="0" algn="ctr">
                        <a:lnSpc>
                          <a:spcPct val="106000"/>
                        </a:lnSpc>
                        <a:spcBef>
                          <a:spcPts val="0"/>
                        </a:spcBef>
                        <a:spcAft>
                          <a:spcPts val="0"/>
                        </a:spcAft>
                      </a:pPr>
                      <a:r>
                        <a:rPr lang="en-US" sz="1400" kern="1200" dirty="0">
                          <a:effectLst/>
                        </a:rPr>
                        <a:t> </a:t>
                      </a:r>
                      <a:endParaRPr lang="en-US" sz="1100" dirty="0">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6000"/>
                        </a:lnSpc>
                        <a:spcBef>
                          <a:spcPts val="0"/>
                        </a:spcBef>
                        <a:spcAft>
                          <a:spcPts val="0"/>
                        </a:spcAft>
                      </a:pPr>
                      <a:r>
                        <a:rPr lang="en-US" sz="1400" kern="1200" dirty="0">
                          <a:effectLst/>
                        </a:rPr>
                        <a:t>Provides physician-reviewed clinical information with thousands of medical images showing the variation of disease presentation through age, stage, and skin type.</a:t>
                      </a:r>
                      <a:endParaRPr lang="en-US" sz="1100" dirty="0">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0"/>
                        </a:spcAft>
                      </a:pPr>
                      <a:r>
                        <a:rPr lang="en-US" sz="1400" kern="1200" dirty="0">
                          <a:effectLst/>
                        </a:rPr>
                        <a:t>Diagnosis, Dermatology</a:t>
                      </a:r>
                      <a:endParaRPr lang="en-US" sz="1100" dirty="0">
                        <a:effectLst/>
                        <a:latin typeface="+mj-lt"/>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4249182066"/>
                  </a:ext>
                </a:extLst>
              </a:tr>
            </a:tbl>
          </a:graphicData>
        </a:graphic>
      </p:graphicFrame>
    </p:spTree>
    <p:extLst>
      <p:ext uri="{BB962C8B-B14F-4D97-AF65-F5344CB8AC3E}">
        <p14:creationId xmlns:p14="http://schemas.microsoft.com/office/powerpoint/2010/main" val="3958111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FOM Curriculum Resources</a:t>
            </a:r>
            <a:endParaRPr lang="en-US" dirty="0"/>
          </a:p>
        </p:txBody>
      </p:sp>
      <p:graphicFrame>
        <p:nvGraphicFramePr>
          <p:cNvPr id="4" name="Content Placeholder 3"/>
          <p:cNvGraphicFramePr>
            <a:graphicFrameLocks/>
          </p:cNvGraphicFramePr>
          <p:nvPr>
            <p:extLst>
              <p:ext uri="{D42A27DB-BD31-4B8C-83A1-F6EECF244321}">
                <p14:modId xmlns:p14="http://schemas.microsoft.com/office/powerpoint/2010/main" val="464758738"/>
              </p:ext>
            </p:extLst>
          </p:nvPr>
        </p:nvGraphicFramePr>
        <p:xfrm>
          <a:off x="266700" y="1424009"/>
          <a:ext cx="11658600" cy="2057719"/>
        </p:xfrm>
        <a:graphic>
          <a:graphicData uri="http://schemas.openxmlformats.org/drawingml/2006/table">
            <a:tbl>
              <a:tblPr firstRow="1" bandRow="1">
                <a:tableStyleId>{073A0DAA-6AF3-43AB-8588-CEC1D06C72B9}</a:tableStyleId>
              </a:tblPr>
              <a:tblGrid>
                <a:gridCol w="1936711">
                  <a:extLst>
                    <a:ext uri="{9D8B030D-6E8A-4147-A177-3AD203B41FA5}">
                      <a16:colId xmlns:a16="http://schemas.microsoft.com/office/drawing/2014/main" val="2190012712"/>
                    </a:ext>
                  </a:extLst>
                </a:gridCol>
                <a:gridCol w="1051495">
                  <a:extLst>
                    <a:ext uri="{9D8B030D-6E8A-4147-A177-3AD203B41FA5}">
                      <a16:colId xmlns:a16="http://schemas.microsoft.com/office/drawing/2014/main" val="2723816476"/>
                    </a:ext>
                  </a:extLst>
                </a:gridCol>
                <a:gridCol w="6524043">
                  <a:extLst>
                    <a:ext uri="{9D8B030D-6E8A-4147-A177-3AD203B41FA5}">
                      <a16:colId xmlns:a16="http://schemas.microsoft.com/office/drawing/2014/main" val="2406368174"/>
                    </a:ext>
                  </a:extLst>
                </a:gridCol>
                <a:gridCol w="2146351">
                  <a:extLst>
                    <a:ext uri="{9D8B030D-6E8A-4147-A177-3AD203B41FA5}">
                      <a16:colId xmlns:a16="http://schemas.microsoft.com/office/drawing/2014/main" val="2788181724"/>
                    </a:ext>
                  </a:extLst>
                </a:gridCol>
              </a:tblGrid>
              <a:tr h="411480">
                <a:tc>
                  <a:txBody>
                    <a:bodyPr/>
                    <a:lstStyle/>
                    <a:p>
                      <a:pPr algn="ctr"/>
                      <a:r>
                        <a:rPr lang="en-US" sz="1600" dirty="0"/>
                        <a:t>Application </a:t>
                      </a:r>
                    </a:p>
                  </a:txBody>
                  <a:tcPr/>
                </a:tc>
                <a:tc>
                  <a:txBody>
                    <a:bodyPr/>
                    <a:lstStyle/>
                    <a:p>
                      <a:pPr algn="ctr"/>
                      <a:r>
                        <a:rPr lang="en-US" sz="1600" dirty="0"/>
                        <a:t>Cost</a:t>
                      </a:r>
                    </a:p>
                  </a:txBody>
                  <a:tcPr/>
                </a:tc>
                <a:tc>
                  <a:txBody>
                    <a:bodyPr/>
                    <a:lstStyle/>
                    <a:p>
                      <a:pPr algn="ctr"/>
                      <a:r>
                        <a:rPr lang="en-US" sz="1600" dirty="0"/>
                        <a:t>Description</a:t>
                      </a:r>
                    </a:p>
                  </a:txBody>
                  <a:tcPr/>
                </a:tc>
                <a:tc>
                  <a:txBody>
                    <a:bodyPr/>
                    <a:lstStyle/>
                    <a:p>
                      <a:pPr algn="ctr"/>
                      <a:r>
                        <a:rPr lang="en-US" sz="1600" dirty="0"/>
                        <a:t>Keyword(s)</a:t>
                      </a:r>
                    </a:p>
                  </a:txBody>
                  <a:tcPr/>
                </a:tc>
                <a:extLst>
                  <a:ext uri="{0D108BD9-81ED-4DB2-BD59-A6C34878D82A}">
                    <a16:rowId xmlns:a16="http://schemas.microsoft.com/office/drawing/2014/main" val="21360948"/>
                  </a:ext>
                </a:extLst>
              </a:tr>
              <a:tr h="370840">
                <a:tc>
                  <a:txBody>
                    <a:bodyPr/>
                    <a:lstStyle/>
                    <a:p>
                      <a:pPr marL="0" marR="0">
                        <a:lnSpc>
                          <a:spcPct val="106000"/>
                        </a:lnSpc>
                        <a:spcBef>
                          <a:spcPts val="0"/>
                        </a:spcBef>
                        <a:spcAft>
                          <a:spcPts val="0"/>
                        </a:spcAft>
                      </a:pPr>
                      <a:r>
                        <a:rPr lang="en-US" sz="1600" u="sng" kern="1200" dirty="0">
                          <a:effectLst/>
                          <a:hlinkClick r:id="rId2"/>
                        </a:rPr>
                        <a:t>Duke CPR</a:t>
                      </a:r>
                      <a:endParaRPr lang="en-US" sz="1200" dirty="0">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6000"/>
                        </a:lnSpc>
                        <a:spcBef>
                          <a:spcPts val="0"/>
                        </a:spcBef>
                        <a:spcAft>
                          <a:spcPts val="0"/>
                        </a:spcAft>
                      </a:pPr>
                      <a:r>
                        <a:rPr lang="en-US" sz="1400" kern="1200">
                          <a:effectLst/>
                        </a:rPr>
                        <a:t>Free</a:t>
                      </a:r>
                      <a:endParaRPr lang="en-US" sz="1100">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6000"/>
                        </a:lnSpc>
                        <a:spcBef>
                          <a:spcPts val="0"/>
                        </a:spcBef>
                        <a:spcAft>
                          <a:spcPts val="0"/>
                        </a:spcAft>
                      </a:pPr>
                      <a:r>
                        <a:rPr lang="en-US" sz="1400" kern="1200" dirty="0">
                          <a:effectLst/>
                        </a:rPr>
                        <a:t>Compression-only CPR doubles a person's chance of surviving sudden cardiac arrest. This app walks viewers through the simple steps for performing compression-only CPR.</a:t>
                      </a:r>
                      <a:endParaRPr lang="en-US" sz="1100" dirty="0">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0"/>
                        </a:spcAft>
                      </a:pPr>
                      <a:r>
                        <a:rPr lang="en-US" sz="1400" kern="1200">
                          <a:effectLst/>
                        </a:rPr>
                        <a:t>CPR</a:t>
                      </a:r>
                      <a:endParaRPr lang="en-US" sz="1100">
                        <a:effectLst/>
                        <a:latin typeface="+mj-lt"/>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176799150"/>
                  </a:ext>
                </a:extLst>
              </a:tr>
              <a:tr h="370840">
                <a:tc>
                  <a:txBody>
                    <a:bodyPr/>
                    <a:lstStyle/>
                    <a:p>
                      <a:pPr marL="0" marR="0">
                        <a:lnSpc>
                          <a:spcPct val="106000"/>
                        </a:lnSpc>
                        <a:spcBef>
                          <a:spcPts val="0"/>
                        </a:spcBef>
                        <a:spcAft>
                          <a:spcPts val="0"/>
                        </a:spcAft>
                      </a:pPr>
                      <a:r>
                        <a:rPr lang="en-US" sz="1600" u="sng" kern="1200" dirty="0">
                          <a:effectLst/>
                          <a:hlinkClick r:id="rId3"/>
                        </a:rPr>
                        <a:t>Red Cross First Aid App</a:t>
                      </a:r>
                      <a:endParaRPr lang="en-US" sz="1200" b="0" dirty="0">
                        <a:solidFill>
                          <a:schemeClr val="tx1"/>
                        </a:solidFill>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6000"/>
                        </a:lnSpc>
                        <a:spcBef>
                          <a:spcPts val="0"/>
                        </a:spcBef>
                        <a:spcAft>
                          <a:spcPts val="0"/>
                        </a:spcAft>
                      </a:pPr>
                      <a:r>
                        <a:rPr lang="en-US" sz="1400" kern="1200">
                          <a:effectLst/>
                        </a:rPr>
                        <a:t>Free</a:t>
                      </a:r>
                      <a:endParaRPr lang="en-US" sz="1100" b="0">
                        <a:solidFill>
                          <a:schemeClr val="tx1"/>
                        </a:solidFill>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6000"/>
                        </a:lnSpc>
                        <a:spcBef>
                          <a:spcPts val="0"/>
                        </a:spcBef>
                        <a:spcAft>
                          <a:spcPts val="0"/>
                        </a:spcAft>
                      </a:pPr>
                      <a:r>
                        <a:rPr lang="en-US" sz="1400" kern="1200" dirty="0">
                          <a:effectLst/>
                        </a:rPr>
                        <a:t>Instant access to the information you need to know to handle the most common first aid emergencies. Includes videos, interactive quizzes and simple step-by-step advice.</a:t>
                      </a:r>
                      <a:endParaRPr lang="en-US" sz="1100" b="0" dirty="0">
                        <a:solidFill>
                          <a:schemeClr val="tx1"/>
                        </a:solidFill>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0"/>
                        </a:spcAft>
                      </a:pPr>
                      <a:r>
                        <a:rPr lang="en-US" sz="1400" kern="1200" dirty="0">
                          <a:effectLst/>
                        </a:rPr>
                        <a:t>First Aid</a:t>
                      </a:r>
                      <a:endParaRPr lang="en-US" sz="1100" b="0" dirty="0">
                        <a:solidFill>
                          <a:schemeClr val="tx1"/>
                        </a:solidFill>
                        <a:effectLst/>
                        <a:latin typeface="+mj-lt"/>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val="3200940283"/>
                  </a:ext>
                </a:extLst>
              </a:tr>
              <a:tr h="370840">
                <a:tc>
                  <a:txBody>
                    <a:bodyPr/>
                    <a:lstStyle/>
                    <a:p>
                      <a:pPr marL="0" marR="0">
                        <a:lnSpc>
                          <a:spcPct val="106000"/>
                        </a:lnSpc>
                        <a:spcBef>
                          <a:spcPts val="0"/>
                        </a:spcBef>
                        <a:spcAft>
                          <a:spcPts val="0"/>
                        </a:spcAft>
                      </a:pPr>
                      <a:r>
                        <a:rPr lang="en-US" sz="1600" u="sng" kern="1200" dirty="0">
                          <a:effectLst/>
                          <a:hlinkClick r:id="rId4"/>
                        </a:rPr>
                        <a:t>STB: Stop the Bleed</a:t>
                      </a:r>
                      <a:endParaRPr lang="en-US" sz="1200" dirty="0">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6000"/>
                        </a:lnSpc>
                        <a:spcBef>
                          <a:spcPts val="0"/>
                        </a:spcBef>
                        <a:spcAft>
                          <a:spcPts val="0"/>
                        </a:spcAft>
                      </a:pPr>
                      <a:r>
                        <a:rPr lang="en-US" sz="1400" kern="1200">
                          <a:effectLst/>
                        </a:rPr>
                        <a:t>Free</a:t>
                      </a:r>
                      <a:endParaRPr lang="en-US" sz="1100">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6000"/>
                        </a:lnSpc>
                        <a:spcBef>
                          <a:spcPts val="0"/>
                        </a:spcBef>
                        <a:spcAft>
                          <a:spcPts val="0"/>
                        </a:spcAft>
                      </a:pPr>
                      <a:r>
                        <a:rPr lang="en-US" sz="1400" kern="1200" dirty="0">
                          <a:effectLst/>
                        </a:rPr>
                        <a:t>Life-threatening bleeding can be fatal in minutes. Use this app to learn techniques recommended by the Stop the Bleed campaign to apply pressure and possibly save lives in an emergency.</a:t>
                      </a:r>
                      <a:endParaRPr lang="en-US" sz="1100" dirty="0">
                        <a:effectLst/>
                        <a:latin typeface="+mj-lt"/>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0"/>
                        </a:spcAft>
                      </a:pPr>
                      <a:r>
                        <a:rPr lang="en-US" sz="1400" kern="1200" dirty="0">
                          <a:effectLst/>
                        </a:rPr>
                        <a:t>Tourniquet Training</a:t>
                      </a:r>
                      <a:endParaRPr lang="en-US" sz="1100" dirty="0">
                        <a:effectLst/>
                        <a:latin typeface="+mj-lt"/>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18214304"/>
                  </a:ext>
                </a:extLst>
              </a:tr>
            </a:tbl>
          </a:graphicData>
        </a:graphic>
      </p:graphicFrame>
    </p:spTree>
    <p:extLst>
      <p:ext uri="{BB962C8B-B14F-4D97-AF65-F5344CB8AC3E}">
        <p14:creationId xmlns:p14="http://schemas.microsoft.com/office/powerpoint/2010/main" val="3860607353"/>
      </p:ext>
    </p:extLst>
  </p:cSld>
  <p:clrMapOvr>
    <a:masterClrMapping/>
  </p:clrMapOvr>
</p:sld>
</file>

<file path=ppt/theme/theme1.xml><?xml version="1.0" encoding="utf-8"?>
<a:theme xmlns:a="http://schemas.openxmlformats.org/drawingml/2006/main" name="COM 2020 Templat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OM 2020 Template" id="{7EF1289B-437E-4F91-BF14-A85DC1339327}" vid="{E4DCDA28-6B2E-487D-8894-62B8B095AD0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Flow_SignoffStatus xmlns="0cd5dc61-2f15-4bad-a112-36b28c5613c7" xsi:nil="true"/>
    <TaxCatchAll xmlns="099b29d4-a3d8-462c-83b1-056f7d53c45a" xsi:nil="true"/>
    <lcf76f155ced4ddcb4097134ff3c332f xmlns="0cd5dc61-2f15-4bad-a112-36b28c5613c7">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88E9BF9D9E72DF408D1FC4D7EE6F26D5" ma:contentTypeVersion="31" ma:contentTypeDescription="Create a new document." ma:contentTypeScope="" ma:versionID="2aa63773ef7cd73cc8f25fdf4f750f97">
  <xsd:schema xmlns:xsd="http://www.w3.org/2001/XMLSchema" xmlns:xs="http://www.w3.org/2001/XMLSchema" xmlns:p="http://schemas.microsoft.com/office/2006/metadata/properties" xmlns:ns2="423f1449-d494-4801-9b26-7fc50e542d22" xmlns:ns3="0cd5dc61-2f15-4bad-a112-36b28c5613c7" xmlns:ns4="099b29d4-a3d8-462c-83b1-056f7d53c45a" targetNamespace="http://schemas.microsoft.com/office/2006/metadata/properties" ma:root="true" ma:fieldsID="14f15d2394ffaa0152c6e69f5426d712" ns2:_="" ns3:_="" ns4:_="">
    <xsd:import namespace="423f1449-d494-4801-9b26-7fc50e542d22"/>
    <xsd:import namespace="0cd5dc61-2f15-4bad-a112-36b28c5613c7"/>
    <xsd:import namespace="099b29d4-a3d8-462c-83b1-056f7d53c45a"/>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OCR" minOccurs="0"/>
                <xsd:element ref="ns3:MediaServiceEventHashCode" minOccurs="0"/>
                <xsd:element ref="ns3:MediaServiceGenerationTime" minOccurs="0"/>
                <xsd:element ref="ns3:MediaServiceAutoKeyPoints" minOccurs="0"/>
                <xsd:element ref="ns3:MediaServiceKeyPoints" minOccurs="0"/>
                <xsd:element ref="ns3:_Flow_SignoffStatus" minOccurs="0"/>
                <xsd:element ref="ns3:MediaLengthInSeconds" minOccurs="0"/>
                <xsd:element ref="ns3:lcf76f155ced4ddcb4097134ff3c332f" minOccurs="0"/>
                <xsd:element ref="ns4: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23f1449-d494-4801-9b26-7fc50e542d22"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0cd5dc61-2f15-4bad-a112-36b28c5613c7"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DateTaken" ma:index="12" nillable="true" ma:displayName="MediaServiceDateTaken" ma:description="" ma:hidden="true" ma:internalName="MediaServiceDateTaken" ma:readOnly="true">
      <xsd:simpleType>
        <xsd:restriction base="dms:Text"/>
      </xsd:simpleType>
    </xsd:element>
    <xsd:element name="MediaServiceAutoTags" ma:index="13" nillable="true" ma:displayName="MediaServiceAutoTags" ma:internalName="MediaServiceAutoTags" ma:readOnly="true">
      <xsd:simpleType>
        <xsd:restriction base="dms:Text"/>
      </xsd:simpleType>
    </xsd:element>
    <xsd:element name="MediaServiceOCR" ma:index="14" nillable="true" ma:displayName="MediaServiceOCR" ma:internalName="MediaServiceOCR" ma:readOnly="true">
      <xsd:simpleType>
        <xsd:restriction base="dms:Note">
          <xsd:maxLength value="255"/>
        </xsd:restriction>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_Flow_SignoffStatus" ma:index="19" nillable="true" ma:displayName="Sign-off status" ma:internalName="Sign_x002d_off_x0020_status">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7728a8d2-fce2-4ead-88e1-13feca96807a"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99b29d4-a3d8-462c-83b1-056f7d53c45a"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580e276e-7d96-4acd-9135-7381c5f76900}" ma:internalName="TaxCatchAll" ma:showField="CatchAllData" ma:web="099b29d4-a3d8-462c-83b1-056f7d53c45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66CD025-4F5B-417D-8CB5-164468721F9A}">
  <ds:schemaRefs>
    <ds:schemaRef ds:uri="0cd5dc61-2f15-4bad-a112-36b28c5613c7"/>
    <ds:schemaRef ds:uri="http://purl.org/dc/dcmitype/"/>
    <ds:schemaRef ds:uri="http://schemas.microsoft.com/office/infopath/2007/PartnerControls"/>
    <ds:schemaRef ds:uri="http://schemas.microsoft.com/office/2006/documentManagement/types"/>
    <ds:schemaRef ds:uri="http://purl.org/dc/elements/1.1/"/>
    <ds:schemaRef ds:uri="http://schemas.openxmlformats.org/package/2006/metadata/core-properties"/>
    <ds:schemaRef ds:uri="http://www.w3.org/XML/1998/namespace"/>
    <ds:schemaRef ds:uri="http://purl.org/dc/terms/"/>
    <ds:schemaRef ds:uri="423f1449-d494-4801-9b26-7fc50e542d22"/>
    <ds:schemaRef ds:uri="099b29d4-a3d8-462c-83b1-056f7d53c45a"/>
    <ds:schemaRef ds:uri="http://schemas.microsoft.com/office/2006/metadata/properties"/>
  </ds:schemaRefs>
</ds:datastoreItem>
</file>

<file path=customXml/itemProps2.xml><?xml version="1.0" encoding="utf-8"?>
<ds:datastoreItem xmlns:ds="http://schemas.openxmlformats.org/officeDocument/2006/customXml" ds:itemID="{E1CE7642-BE0B-4AA2-AB0A-D94A8D40BECB}">
  <ds:schemaRefs>
    <ds:schemaRef ds:uri="http://schemas.microsoft.com/sharepoint/v3/contenttype/forms"/>
  </ds:schemaRefs>
</ds:datastoreItem>
</file>

<file path=customXml/itemProps3.xml><?xml version="1.0" encoding="utf-8"?>
<ds:datastoreItem xmlns:ds="http://schemas.openxmlformats.org/officeDocument/2006/customXml" ds:itemID="{3851A66D-1554-4579-9283-A8B43987A48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23f1449-d494-4801-9b26-7fc50e542d22"/>
    <ds:schemaRef ds:uri="0cd5dc61-2f15-4bad-a112-36b28c5613c7"/>
    <ds:schemaRef ds:uri="099b29d4-a3d8-462c-83b1-056f7d53c45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COM 2020 Template</Template>
  <TotalTime>16643</TotalTime>
  <Words>4048</Words>
  <Application>Microsoft Office PowerPoint</Application>
  <PresentationFormat>Widescreen</PresentationFormat>
  <Paragraphs>564</Paragraphs>
  <Slides>23</Slides>
  <Notes>3</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COM 2020 Template</vt:lpstr>
      <vt:lpstr>iPad App Catalog</vt:lpstr>
      <vt:lpstr>Table of Contents – </vt:lpstr>
      <vt:lpstr>USMLE Preparation Apps</vt:lpstr>
      <vt:lpstr>Course Tools</vt:lpstr>
      <vt:lpstr>Notetaking/Productivity Tools</vt:lpstr>
      <vt:lpstr>FBS Curriculum Resources</vt:lpstr>
      <vt:lpstr>NSB Curriculum Resources</vt:lpstr>
      <vt:lpstr>PT Curriculum Resources</vt:lpstr>
      <vt:lpstr>FOM Curriculum Resources</vt:lpstr>
      <vt:lpstr>Radiology Curriculum Resources</vt:lpstr>
      <vt:lpstr>Library Resources</vt:lpstr>
      <vt:lpstr>Point of Care- Reference</vt:lpstr>
      <vt:lpstr>Point of Care- Tools</vt:lpstr>
      <vt:lpstr>Point of Care- Drug Information</vt:lpstr>
      <vt:lpstr>Clerkship- Community &amp; Preventive Medicine</vt:lpstr>
      <vt:lpstr>Clerkship- Critical Care/Anesthesia </vt:lpstr>
      <vt:lpstr>Clerkship- Geriatrics/ Palliative Care </vt:lpstr>
      <vt:lpstr>Clerkship- Medicine</vt:lpstr>
      <vt:lpstr>Clerkship- Pediatrics</vt:lpstr>
      <vt:lpstr>Clerkship- Psychiatry</vt:lpstr>
      <vt:lpstr>Clerkship- OB/GYN </vt:lpstr>
      <vt:lpstr>Clerkship- Surgery</vt:lpstr>
      <vt:lpstr>Suggestions?</vt:lpstr>
    </vt:vector>
  </TitlesOfParts>
  <Company>Florida Atlantic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App Catalog</dc:title>
  <dc:creator>Christine Clevenger</dc:creator>
  <cp:lastModifiedBy>Samantha Starr</cp:lastModifiedBy>
  <cp:revision>161</cp:revision>
  <cp:lastPrinted>2019-05-10T13:00:06Z</cp:lastPrinted>
  <dcterms:created xsi:type="dcterms:W3CDTF">2019-04-26T12:36:56Z</dcterms:created>
  <dcterms:modified xsi:type="dcterms:W3CDTF">2025-11-10T13:53:59Z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0x01010088E9BF9D9E72DF408D1FC4D7EE6F26D5</vt:lpwstr>
  </property>
  <property fmtid="{D5CDD505-2E9C-101B-9397-08002B2CF9AE}" pid="3" name="MediaServiceImageTags">
    <vt:lpwstr/>
  </property>
</Properties>
</file>