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4"/>
  </p:sldMasterIdLst>
  <p:notesMasterIdLst>
    <p:notesMasterId r:id="rId28"/>
  </p:notesMasterIdLst>
  <p:handoutMasterIdLst>
    <p:handoutMasterId r:id="rId29"/>
  </p:handoutMasterIdLst>
  <p:sldIdLst>
    <p:sldId id="256" r:id="rId5"/>
    <p:sldId id="276" r:id="rId6"/>
    <p:sldId id="257" r:id="rId7"/>
    <p:sldId id="258" r:id="rId8"/>
    <p:sldId id="259" r:id="rId9"/>
    <p:sldId id="262" r:id="rId10"/>
    <p:sldId id="263" r:id="rId11"/>
    <p:sldId id="271" r:id="rId12"/>
    <p:sldId id="272" r:id="rId13"/>
    <p:sldId id="275" r:id="rId14"/>
    <p:sldId id="260" r:id="rId15"/>
    <p:sldId id="261" r:id="rId16"/>
    <p:sldId id="274" r:id="rId17"/>
    <p:sldId id="273" r:id="rId18"/>
    <p:sldId id="278" r:id="rId19"/>
    <p:sldId id="268" r:id="rId20"/>
    <p:sldId id="269" r:id="rId21"/>
    <p:sldId id="277" r:id="rId22"/>
    <p:sldId id="264" r:id="rId23"/>
    <p:sldId id="265" r:id="rId24"/>
    <p:sldId id="266" r:id="rId25"/>
    <p:sldId id="267" r:id="rId26"/>
    <p:sldId id="27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9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125C7D-576E-4BB2-8FE0-63A6A20293DE}" v="1" dt="2025-07-28T20:14:07.0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95" autoAdjust="0"/>
  </p:normalViewPr>
  <p:slideViewPr>
    <p:cSldViewPr snapToGrid="0">
      <p:cViewPr varScale="1">
        <p:scale>
          <a:sx n="103" d="100"/>
          <a:sy n="103" d="100"/>
        </p:scale>
        <p:origin x="120" y="18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A6E2428-3235-481E-B2D5-C078C748C5A1}" type="datetimeFigureOut">
              <a:rPr lang="en-US" smtClean="0"/>
              <a:t>7/28/2025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BC58AF0-8F21-446F-9E0E-ABB2289066F7}" type="slidenum">
              <a:rPr lang="en-US" smtClean="0"/>
              <a:t>‹#›</a:t>
            </a:fld>
            <a:endParaRPr lang="en-US"/>
          </a:p>
        </p:txBody>
      </p:sp>
    </p:spTree>
    <p:extLst>
      <p:ext uri="{BB962C8B-B14F-4D97-AF65-F5344CB8AC3E}">
        <p14:creationId xmlns:p14="http://schemas.microsoft.com/office/powerpoint/2010/main" val="3731579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9D1C3F-EAB6-4B37-8E3F-1E1F6C45205C}" type="datetimeFigureOut">
              <a:rPr lang="en-US" smtClean="0"/>
              <a:t>7/28/2025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0DF620-EE4F-4C46-941C-753816C29BC2}" type="slidenum">
              <a:rPr lang="en-US" smtClean="0"/>
              <a:t>‹#›</a:t>
            </a:fld>
            <a:endParaRPr lang="en-US"/>
          </a:p>
        </p:txBody>
      </p:sp>
    </p:spTree>
    <p:extLst>
      <p:ext uri="{BB962C8B-B14F-4D97-AF65-F5344CB8AC3E}">
        <p14:creationId xmlns:p14="http://schemas.microsoft.com/office/powerpoint/2010/main" val="179411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0DF620-EE4F-4C46-941C-753816C29BC2}" type="slidenum">
              <a:rPr lang="en-US" smtClean="0"/>
              <a:t>4</a:t>
            </a:fld>
            <a:endParaRPr lang="en-US"/>
          </a:p>
        </p:txBody>
      </p:sp>
    </p:spTree>
    <p:extLst>
      <p:ext uri="{BB962C8B-B14F-4D97-AF65-F5344CB8AC3E}">
        <p14:creationId xmlns:p14="http://schemas.microsoft.com/office/powerpoint/2010/main" val="604057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0DF620-EE4F-4C46-941C-753816C29BC2}" type="slidenum">
              <a:rPr lang="en-US" smtClean="0"/>
              <a:t>8</a:t>
            </a:fld>
            <a:endParaRPr lang="en-US"/>
          </a:p>
        </p:txBody>
      </p:sp>
    </p:spTree>
    <p:extLst>
      <p:ext uri="{BB962C8B-B14F-4D97-AF65-F5344CB8AC3E}">
        <p14:creationId xmlns:p14="http://schemas.microsoft.com/office/powerpoint/2010/main" val="4289087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0DF620-EE4F-4C46-941C-753816C29BC2}" type="slidenum">
              <a:rPr lang="en-US" smtClean="0"/>
              <a:t>15</a:t>
            </a:fld>
            <a:endParaRPr lang="en-US"/>
          </a:p>
        </p:txBody>
      </p:sp>
    </p:spTree>
    <p:extLst>
      <p:ext uri="{BB962C8B-B14F-4D97-AF65-F5344CB8AC3E}">
        <p14:creationId xmlns:p14="http://schemas.microsoft.com/office/powerpoint/2010/main" val="33596875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5FC95-15C3-431E-9983-46C76A5F8DAD}"/>
              </a:ext>
            </a:extLst>
          </p:cNvPr>
          <p:cNvSpPr>
            <a:spLocks noGrp="1"/>
          </p:cNvSpPr>
          <p:nvPr>
            <p:ph type="ctrTitle"/>
          </p:nvPr>
        </p:nvSpPr>
        <p:spPr>
          <a:xfrm>
            <a:off x="1524000" y="2560321"/>
            <a:ext cx="9144000" cy="1257616"/>
          </a:xfrm>
        </p:spPr>
        <p:txBody>
          <a:bodyPr anchor="b">
            <a:normAutofit/>
          </a:bodyPr>
          <a:lstStyle>
            <a:lvl1pPr algn="ctr">
              <a:defRPr sz="4800" b="1">
                <a:latin typeface="Avenir Nex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B88AAC54-1044-4CA6-8C3C-139B3FF05214}"/>
              </a:ext>
            </a:extLst>
          </p:cNvPr>
          <p:cNvSpPr>
            <a:spLocks noGrp="1"/>
          </p:cNvSpPr>
          <p:nvPr>
            <p:ph type="subTitle" idx="1"/>
          </p:nvPr>
        </p:nvSpPr>
        <p:spPr>
          <a:xfrm>
            <a:off x="1524000" y="4510087"/>
            <a:ext cx="9144000" cy="1655762"/>
          </a:xfrm>
        </p:spPr>
        <p:txBody>
          <a:bodyPr>
            <a:normAutofit/>
          </a:bodyPr>
          <a:lstStyle>
            <a:lvl1pPr marL="0" indent="0" algn="ctr">
              <a:buNone/>
              <a:defRPr sz="2000" i="1">
                <a:latin typeface="Avenir Nex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DF6D05E-4C79-469D-BCE0-13255CF6BF22}"/>
              </a:ext>
            </a:extLst>
          </p:cNvPr>
          <p:cNvSpPr>
            <a:spLocks noGrp="1"/>
          </p:cNvSpPr>
          <p:nvPr>
            <p:ph type="dt" sz="half" idx="10"/>
          </p:nvPr>
        </p:nvSpPr>
        <p:spPr/>
        <p:txBody>
          <a:bodyPr/>
          <a:lstStyle/>
          <a:p>
            <a:fld id="{CF25AEC2-AB93-4309-9F64-5E409604A736}" type="datetimeFigureOut">
              <a:rPr lang="en-US" smtClean="0"/>
              <a:t>7/28/2025</a:t>
            </a:fld>
            <a:endParaRPr lang="en-US"/>
          </a:p>
        </p:txBody>
      </p:sp>
      <p:sp>
        <p:nvSpPr>
          <p:cNvPr id="5" name="Footer Placeholder 4">
            <a:extLst>
              <a:ext uri="{FF2B5EF4-FFF2-40B4-BE49-F238E27FC236}">
                <a16:creationId xmlns:a16="http://schemas.microsoft.com/office/drawing/2014/main" id="{FDD70A48-05C3-446C-A098-E9D5C9565D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B045C-F949-4B5D-95AE-E0FAB47B12BB}"/>
              </a:ext>
            </a:extLst>
          </p:cNvPr>
          <p:cNvSpPr>
            <a:spLocks noGrp="1"/>
          </p:cNvSpPr>
          <p:nvPr>
            <p:ph type="sldNum" sz="quarter" idx="12"/>
          </p:nvPr>
        </p:nvSpPr>
        <p:spPr/>
        <p:txBody>
          <a:bodyPr/>
          <a:lstStyle/>
          <a:p>
            <a:fld id="{8B88FA10-C21F-4558-A121-BDA2FEFE91A1}" type="slidenum">
              <a:rPr lang="en-US" smtClean="0"/>
              <a:t>‹#›</a:t>
            </a:fld>
            <a:endParaRPr lang="en-US"/>
          </a:p>
        </p:txBody>
      </p:sp>
      <p:sp>
        <p:nvSpPr>
          <p:cNvPr id="7" name="Rectangle 11">
            <a:extLst>
              <a:ext uri="{FF2B5EF4-FFF2-40B4-BE49-F238E27FC236}">
                <a16:creationId xmlns:a16="http://schemas.microsoft.com/office/drawing/2014/main" id="{3FA6FCE7-A5B6-42AD-9381-75691FB9517C}"/>
              </a:ext>
            </a:extLst>
          </p:cNvPr>
          <p:cNvSpPr>
            <a:spLocks noChangeArrowheads="1"/>
          </p:cNvSpPr>
          <p:nvPr/>
        </p:nvSpPr>
        <p:spPr bwMode="auto">
          <a:xfrm>
            <a:off x="0" y="0"/>
            <a:ext cx="12192000" cy="6858000"/>
          </a:xfrm>
          <a:prstGeom prst="rect">
            <a:avLst/>
          </a:prstGeom>
          <a:noFill/>
          <a:ln w="9525">
            <a:solidFill>
              <a:schemeClr val="tx1"/>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2000"/>
          </a:p>
        </p:txBody>
      </p:sp>
      <p:sp>
        <p:nvSpPr>
          <p:cNvPr id="8" name="Rectangle 12">
            <a:extLst>
              <a:ext uri="{FF2B5EF4-FFF2-40B4-BE49-F238E27FC236}">
                <a16:creationId xmlns:a16="http://schemas.microsoft.com/office/drawing/2014/main" id="{A6C7DB66-4F55-4F97-A7E9-82A13E4324F8}"/>
              </a:ext>
            </a:extLst>
          </p:cNvPr>
          <p:cNvSpPr>
            <a:spLocks noChangeArrowheads="1"/>
          </p:cNvSpPr>
          <p:nvPr/>
        </p:nvSpPr>
        <p:spPr bwMode="auto">
          <a:xfrm>
            <a:off x="0" y="0"/>
            <a:ext cx="12192000" cy="2438400"/>
          </a:xfrm>
          <a:prstGeom prst="rect">
            <a:avLst/>
          </a:prstGeom>
          <a:solidFill>
            <a:schemeClr val="bg1">
              <a:lumMod val="75000"/>
              <a:alpha val="32000"/>
            </a:schemeClr>
          </a:solid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2000"/>
          </a:p>
        </p:txBody>
      </p:sp>
      <p:pic>
        <p:nvPicPr>
          <p:cNvPr id="11" name="Picture 10" descr="A logo of an owl&#10;&#10;Description automatically generated">
            <a:extLst>
              <a:ext uri="{FF2B5EF4-FFF2-40B4-BE49-F238E27FC236}">
                <a16:creationId xmlns:a16="http://schemas.microsoft.com/office/drawing/2014/main" id="{30976308-A55C-B4FA-CEB1-A36B2B96108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3188" y="170686"/>
            <a:ext cx="3785624" cy="2097028"/>
          </a:xfrm>
          <a:prstGeom prst="rect">
            <a:avLst/>
          </a:prstGeom>
        </p:spPr>
      </p:pic>
    </p:spTree>
    <p:extLst>
      <p:ext uri="{BB962C8B-B14F-4D97-AF65-F5344CB8AC3E}">
        <p14:creationId xmlns:p14="http://schemas.microsoft.com/office/powerpoint/2010/main" val="348715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72915-39BC-4D64-9EF6-D5274ED8BEF5}"/>
              </a:ext>
            </a:extLst>
          </p:cNvPr>
          <p:cNvSpPr>
            <a:spLocks noGrp="1"/>
          </p:cNvSpPr>
          <p:nvPr>
            <p:ph type="title"/>
          </p:nvPr>
        </p:nvSpPr>
        <p:spPr>
          <a:xfrm>
            <a:off x="839789" y="457200"/>
            <a:ext cx="3198812" cy="1192146"/>
          </a:xfrm>
        </p:spPr>
        <p:txBody>
          <a:bodyPr anchor="b"/>
          <a:lstStyle>
            <a:lvl1pPr>
              <a:defRPr sz="3200">
                <a:latin typeface="Avenir Nex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EBB7EED-0C17-4FFE-8B90-8C887E79CEF0}"/>
              </a:ext>
            </a:extLst>
          </p:cNvPr>
          <p:cNvSpPr>
            <a:spLocks noGrp="1"/>
          </p:cNvSpPr>
          <p:nvPr>
            <p:ph idx="1"/>
          </p:nvPr>
        </p:nvSpPr>
        <p:spPr>
          <a:xfrm>
            <a:off x="4310743" y="457201"/>
            <a:ext cx="7044645" cy="5403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9E835A-BFC8-4342-BB22-75E5EE495FAE}"/>
              </a:ext>
            </a:extLst>
          </p:cNvPr>
          <p:cNvSpPr>
            <a:spLocks noGrp="1"/>
          </p:cNvSpPr>
          <p:nvPr>
            <p:ph type="body" sz="half" idx="2"/>
          </p:nvPr>
        </p:nvSpPr>
        <p:spPr>
          <a:xfrm>
            <a:off x="839789" y="2057400"/>
            <a:ext cx="3198812"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B7C9296-32C9-4673-91A3-9E43266FB873}"/>
              </a:ext>
            </a:extLst>
          </p:cNvPr>
          <p:cNvSpPr>
            <a:spLocks noGrp="1"/>
          </p:cNvSpPr>
          <p:nvPr>
            <p:ph type="dt" sz="half" idx="10"/>
          </p:nvPr>
        </p:nvSpPr>
        <p:spPr/>
        <p:txBody>
          <a:bodyPr/>
          <a:lstStyle/>
          <a:p>
            <a:fld id="{CF25AEC2-AB93-4309-9F64-5E409604A736}" type="datetimeFigureOut">
              <a:rPr lang="en-US" smtClean="0"/>
              <a:t>7/28/2025</a:t>
            </a:fld>
            <a:endParaRPr lang="en-US"/>
          </a:p>
        </p:txBody>
      </p:sp>
      <p:sp>
        <p:nvSpPr>
          <p:cNvPr id="6" name="Footer Placeholder 5">
            <a:extLst>
              <a:ext uri="{FF2B5EF4-FFF2-40B4-BE49-F238E27FC236}">
                <a16:creationId xmlns:a16="http://schemas.microsoft.com/office/drawing/2014/main" id="{A0542771-9EBE-4EF0-AC37-48BC65C5D1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4C21F8-3156-4AE1-8E2F-245BDCE76AA4}"/>
              </a:ext>
            </a:extLst>
          </p:cNvPr>
          <p:cNvSpPr>
            <a:spLocks noGrp="1"/>
          </p:cNvSpPr>
          <p:nvPr>
            <p:ph type="sldNum" sz="quarter" idx="12"/>
          </p:nvPr>
        </p:nvSpPr>
        <p:spPr/>
        <p:txBody>
          <a:bodyPr/>
          <a:lstStyle/>
          <a:p>
            <a:fld id="{8B88FA10-C21F-4558-A121-BDA2FEFE91A1}" type="slidenum">
              <a:rPr lang="en-US" smtClean="0"/>
              <a:t>‹#›</a:t>
            </a:fld>
            <a:endParaRPr lang="en-US"/>
          </a:p>
        </p:txBody>
      </p:sp>
      <p:sp>
        <p:nvSpPr>
          <p:cNvPr id="8" name="Rectangle 7">
            <a:extLst>
              <a:ext uri="{FF2B5EF4-FFF2-40B4-BE49-F238E27FC236}">
                <a16:creationId xmlns:a16="http://schemas.microsoft.com/office/drawing/2014/main" id="{91EB7181-F581-4338-AEEF-62D45005253E}"/>
              </a:ext>
            </a:extLst>
          </p:cNvPr>
          <p:cNvSpPr/>
          <p:nvPr/>
        </p:nvSpPr>
        <p:spPr>
          <a:xfrm rot="5400000">
            <a:off x="2395279" y="253966"/>
            <a:ext cx="81484" cy="3198814"/>
          </a:xfrm>
          <a:prstGeom prst="rect">
            <a:avLst/>
          </a:prstGeom>
          <a:solidFill>
            <a:srgbClr val="B71E42"/>
          </a:solidFill>
          <a:ln w="15875" cap="flat" cmpd="sng" algn="ctr">
            <a:noFill/>
            <a:prstDash val="solid"/>
          </a:ln>
          <a:effectLst/>
        </p:spPr>
        <p:txBody>
          <a:bodyPr anchor="ctr"/>
          <a:lstStyle/>
          <a:p>
            <a:pPr marL="0" marR="0" lvl="0" indent="0" algn="ctr" defTabSz="1219170" eaLnBrk="0" fontAlgn="base" latinLnBrk="0" hangingPunct="0">
              <a:lnSpc>
                <a:spcPct val="100000"/>
              </a:lnSpc>
              <a:spcBef>
                <a:spcPct val="0"/>
              </a:spcBef>
              <a:spcAft>
                <a:spcPct val="0"/>
              </a:spcAft>
              <a:buClrTx/>
              <a:buSzTx/>
              <a:buFontTx/>
              <a:buNone/>
              <a:tabLst/>
              <a:defRPr/>
            </a:pPr>
            <a:endParaRPr kumimoji="0" lang="en-US" sz="2667" b="1" i="0" u="none" strike="noStrike" kern="0" cap="none" spc="0" normalizeH="0" baseline="0" noProof="0">
              <a:ln>
                <a:noFill/>
              </a:ln>
              <a:solidFill>
                <a:prstClr val="white"/>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902389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61F656E-ED32-4E30-8BC4-DA5E0E7CAAFA}"/>
              </a:ext>
            </a:extLst>
          </p:cNvPr>
          <p:cNvSpPr>
            <a:spLocks noGrp="1"/>
          </p:cNvSpPr>
          <p:nvPr>
            <p:ph type="pic" idx="1"/>
          </p:nvPr>
        </p:nvSpPr>
        <p:spPr>
          <a:xfrm>
            <a:off x="4441371" y="457201"/>
            <a:ext cx="6914017" cy="5403850"/>
          </a:xfrm>
        </p:spPr>
        <p:txBody>
          <a:bodyPr/>
          <a:lstStyle>
            <a:lvl1pPr marL="0" indent="0">
              <a:buNone/>
              <a:defRPr sz="3200">
                <a:latin typeface="Avenir Nex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535F5F-F7B1-496F-8678-231B2F71958B}"/>
              </a:ext>
            </a:extLst>
          </p:cNvPr>
          <p:cNvSpPr>
            <a:spLocks noGrp="1"/>
          </p:cNvSpPr>
          <p:nvPr>
            <p:ph type="body" sz="half" idx="2"/>
          </p:nvPr>
        </p:nvSpPr>
        <p:spPr>
          <a:xfrm>
            <a:off x="839789" y="2057400"/>
            <a:ext cx="3198812" cy="3811588"/>
          </a:xfrm>
        </p:spPr>
        <p:txBody>
          <a:bodyPr/>
          <a:lstStyle>
            <a:lvl1pPr marL="0" indent="0">
              <a:buNone/>
              <a:defRPr sz="1600">
                <a:latin typeface="Avenir Nex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B7DA08-8875-4112-A5B8-9EC1CB1CC044}"/>
              </a:ext>
            </a:extLst>
          </p:cNvPr>
          <p:cNvSpPr>
            <a:spLocks noGrp="1"/>
          </p:cNvSpPr>
          <p:nvPr>
            <p:ph type="dt" sz="half" idx="10"/>
          </p:nvPr>
        </p:nvSpPr>
        <p:spPr/>
        <p:txBody>
          <a:bodyPr/>
          <a:lstStyle/>
          <a:p>
            <a:fld id="{CF25AEC2-AB93-4309-9F64-5E409604A736}" type="datetimeFigureOut">
              <a:rPr lang="en-US" smtClean="0"/>
              <a:t>7/28/2025</a:t>
            </a:fld>
            <a:endParaRPr lang="en-US"/>
          </a:p>
        </p:txBody>
      </p:sp>
      <p:sp>
        <p:nvSpPr>
          <p:cNvPr id="6" name="Footer Placeholder 5">
            <a:extLst>
              <a:ext uri="{FF2B5EF4-FFF2-40B4-BE49-F238E27FC236}">
                <a16:creationId xmlns:a16="http://schemas.microsoft.com/office/drawing/2014/main" id="{00EF831D-1BFE-4969-A3C1-1713700E89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784E8C-4CC7-40F6-8951-8AB4FA648EB8}"/>
              </a:ext>
            </a:extLst>
          </p:cNvPr>
          <p:cNvSpPr>
            <a:spLocks noGrp="1"/>
          </p:cNvSpPr>
          <p:nvPr>
            <p:ph type="sldNum" sz="quarter" idx="12"/>
          </p:nvPr>
        </p:nvSpPr>
        <p:spPr/>
        <p:txBody>
          <a:bodyPr/>
          <a:lstStyle/>
          <a:p>
            <a:fld id="{8B88FA10-C21F-4558-A121-BDA2FEFE91A1}" type="slidenum">
              <a:rPr lang="en-US" smtClean="0"/>
              <a:t>‹#›</a:t>
            </a:fld>
            <a:endParaRPr lang="en-US"/>
          </a:p>
        </p:txBody>
      </p:sp>
      <p:sp>
        <p:nvSpPr>
          <p:cNvPr id="8" name="Title 1">
            <a:extLst>
              <a:ext uri="{FF2B5EF4-FFF2-40B4-BE49-F238E27FC236}">
                <a16:creationId xmlns:a16="http://schemas.microsoft.com/office/drawing/2014/main" id="{DFC7862B-A78D-4B68-A3AD-8E5B9BE8F881}"/>
              </a:ext>
            </a:extLst>
          </p:cNvPr>
          <p:cNvSpPr>
            <a:spLocks noGrp="1"/>
          </p:cNvSpPr>
          <p:nvPr>
            <p:ph type="title"/>
          </p:nvPr>
        </p:nvSpPr>
        <p:spPr>
          <a:xfrm>
            <a:off x="839789" y="457200"/>
            <a:ext cx="3198812" cy="1192146"/>
          </a:xfrm>
        </p:spPr>
        <p:txBody>
          <a:bodyPr anchor="b"/>
          <a:lstStyle>
            <a:lvl1pPr>
              <a:defRPr sz="3200">
                <a:latin typeface="Avenir Next"/>
              </a:defRPr>
            </a:lvl1pPr>
          </a:lstStyle>
          <a:p>
            <a:r>
              <a:rPr lang="en-US"/>
              <a:t>Click to edit Master title style</a:t>
            </a:r>
            <a:endParaRPr lang="en-US" dirty="0"/>
          </a:p>
        </p:txBody>
      </p:sp>
      <p:sp>
        <p:nvSpPr>
          <p:cNvPr id="9" name="Rectangle 8">
            <a:extLst>
              <a:ext uri="{FF2B5EF4-FFF2-40B4-BE49-F238E27FC236}">
                <a16:creationId xmlns:a16="http://schemas.microsoft.com/office/drawing/2014/main" id="{6AB3ED78-E312-47FE-9948-6CE542564D77}"/>
              </a:ext>
            </a:extLst>
          </p:cNvPr>
          <p:cNvSpPr/>
          <p:nvPr/>
        </p:nvSpPr>
        <p:spPr>
          <a:xfrm rot="5400000">
            <a:off x="2395279" y="253966"/>
            <a:ext cx="81484" cy="3198814"/>
          </a:xfrm>
          <a:prstGeom prst="rect">
            <a:avLst/>
          </a:prstGeom>
          <a:solidFill>
            <a:srgbClr val="B71E42"/>
          </a:solidFill>
          <a:ln w="15875" cap="flat" cmpd="sng" algn="ctr">
            <a:noFill/>
            <a:prstDash val="solid"/>
          </a:ln>
          <a:effectLst/>
        </p:spPr>
        <p:txBody>
          <a:bodyPr anchor="ctr"/>
          <a:lstStyle/>
          <a:p>
            <a:pPr marL="0" marR="0" lvl="0" indent="0" algn="ctr" defTabSz="1219170" eaLnBrk="0" fontAlgn="base" latinLnBrk="0" hangingPunct="0">
              <a:lnSpc>
                <a:spcPct val="100000"/>
              </a:lnSpc>
              <a:spcBef>
                <a:spcPct val="0"/>
              </a:spcBef>
              <a:spcAft>
                <a:spcPct val="0"/>
              </a:spcAft>
              <a:buClrTx/>
              <a:buSzTx/>
              <a:buFontTx/>
              <a:buNone/>
              <a:tabLst/>
              <a:defRPr/>
            </a:pPr>
            <a:endParaRPr kumimoji="0" lang="en-US" sz="2667" b="1" i="0" u="none" strike="noStrike" kern="0" cap="none" spc="0" normalizeH="0" baseline="0" noProof="0">
              <a:ln>
                <a:noFill/>
              </a:ln>
              <a:solidFill>
                <a:prstClr val="white"/>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677276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_Title Slide">
    <p:bg>
      <p:bgPr>
        <a:solidFill>
          <a:srgbClr val="D9D9D9">
            <a:alpha val="0"/>
          </a:srgbClr>
        </a:solid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0" y="2467272"/>
            <a:ext cx="12192000" cy="758528"/>
          </a:xfrm>
        </p:spPr>
        <p:txBody>
          <a:bodyPr>
            <a:normAutofit/>
          </a:bodyPr>
          <a:lstStyle>
            <a:lvl1pPr algn="ctr">
              <a:defRPr sz="4533" b="1" cap="none" baseline="0">
                <a:solidFill>
                  <a:srgbClr val="003968"/>
                </a:solidFill>
                <a:latin typeface="Avenir Next"/>
              </a:defRPr>
            </a:lvl1pPr>
          </a:lstStyle>
          <a:p>
            <a:r>
              <a:rPr lang="en-US"/>
              <a:t>Click to edit Master title style</a:t>
            </a:r>
            <a:endParaRPr lang="en-US" dirty="0"/>
          </a:p>
        </p:txBody>
      </p:sp>
      <p:sp>
        <p:nvSpPr>
          <p:cNvPr id="15" name="Text Placeholder 14"/>
          <p:cNvSpPr>
            <a:spLocks noGrp="1"/>
          </p:cNvSpPr>
          <p:nvPr>
            <p:ph type="body" sz="quarter" idx="10" hasCustomPrompt="1"/>
          </p:nvPr>
        </p:nvSpPr>
        <p:spPr>
          <a:xfrm>
            <a:off x="0" y="3327400"/>
            <a:ext cx="12192000" cy="2743200"/>
          </a:xfrm>
        </p:spPr>
        <p:txBody>
          <a:bodyPr/>
          <a:lstStyle>
            <a:lvl1pPr marL="0" indent="0" algn="ctr">
              <a:buNone/>
              <a:defRPr sz="3200" baseline="0">
                <a:solidFill>
                  <a:srgbClr val="003968"/>
                </a:solidFill>
                <a:latin typeface="Avenir Next"/>
              </a:defRPr>
            </a:lvl1pPr>
          </a:lstStyle>
          <a:p>
            <a:pPr lvl="0"/>
            <a:r>
              <a:rPr lang="en-US" dirty="0"/>
              <a:t>&lt;Name&gt;</a:t>
            </a:r>
          </a:p>
          <a:p>
            <a:pPr lvl="0"/>
            <a:r>
              <a:rPr lang="en-US" dirty="0"/>
              <a:t>&lt;Professional Title&gt;</a:t>
            </a:r>
          </a:p>
          <a:p>
            <a:pPr lvl="0"/>
            <a:r>
              <a:rPr lang="en-US" dirty="0"/>
              <a:t>&lt;Title Line 2 or Department&gt;</a:t>
            </a:r>
          </a:p>
        </p:txBody>
      </p:sp>
      <p:pic>
        <p:nvPicPr>
          <p:cNvPr id="9" name="Picture 8">
            <a:hlinkClick r:id="rId2" action="ppaction://hlinksldjump"/>
          </p:cNvPr>
          <p:cNvPicPr>
            <a:picLocks noChangeAspect="1"/>
          </p:cNvPicPr>
          <p:nvPr userDrawn="1"/>
        </p:nvPicPr>
        <p:blipFill>
          <a:blip r:embed="rId3"/>
          <a:stretch>
            <a:fillRect/>
          </a:stretch>
        </p:blipFill>
        <p:spPr>
          <a:xfrm>
            <a:off x="9306370" y="6245360"/>
            <a:ext cx="2885630" cy="527182"/>
          </a:xfrm>
          <a:prstGeom prst="rect">
            <a:avLst/>
          </a:prstGeom>
        </p:spPr>
      </p:pic>
    </p:spTree>
    <p:extLst>
      <p:ext uri="{BB962C8B-B14F-4D97-AF65-F5344CB8AC3E}">
        <p14:creationId xmlns:p14="http://schemas.microsoft.com/office/powerpoint/2010/main" val="271433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Content with Bullets">
    <p:spTree>
      <p:nvGrpSpPr>
        <p:cNvPr id="1" name=""/>
        <p:cNvGrpSpPr/>
        <p:nvPr/>
      </p:nvGrpSpPr>
      <p:grpSpPr>
        <a:xfrm>
          <a:off x="0" y="0"/>
          <a:ext cx="0" cy="0"/>
          <a:chOff x="0" y="0"/>
          <a:chExt cx="0" cy="0"/>
        </a:xfrm>
      </p:grpSpPr>
      <p:sp>
        <p:nvSpPr>
          <p:cNvPr id="5" name="Title 1"/>
          <p:cNvSpPr>
            <a:spLocks noGrp="1"/>
          </p:cNvSpPr>
          <p:nvPr>
            <p:ph type="title"/>
          </p:nvPr>
        </p:nvSpPr>
        <p:spPr bwMode="auto">
          <a:xfrm>
            <a:off x="304800" y="171451"/>
            <a:ext cx="11582400" cy="952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lvl1pPr algn="ctr" defTabSz="914354" rtl="0" eaLnBrk="0" fontAlgn="base" hangingPunct="0">
              <a:lnSpc>
                <a:spcPct val="90000"/>
              </a:lnSpc>
              <a:spcBef>
                <a:spcPct val="0"/>
              </a:spcBef>
              <a:spcAft>
                <a:spcPct val="0"/>
              </a:spcAft>
              <a:defRPr lang="en-US" altLang="en-US" sz="5867" b="0" kern="1200" cap="none" dirty="0" smtClean="0">
                <a:solidFill>
                  <a:srgbClr val="00386B"/>
                </a:solidFill>
                <a:latin typeface="Avenir Next"/>
                <a:ea typeface="+mj-ea"/>
                <a:cs typeface="+mj-cs"/>
              </a:defRPr>
            </a:lvl1pPr>
          </a:lstStyle>
          <a:p>
            <a:r>
              <a:rPr lang="en-US" altLang="en-US"/>
              <a:t>Click to edit Master title style</a:t>
            </a:r>
            <a:endParaRPr lang="en-US" altLang="en-US" dirty="0"/>
          </a:p>
        </p:txBody>
      </p:sp>
      <p:sp>
        <p:nvSpPr>
          <p:cNvPr id="6" name="Content Placeholder 2"/>
          <p:cNvSpPr>
            <a:spLocks noGrp="1"/>
          </p:cNvSpPr>
          <p:nvPr>
            <p:ph sz="quarter" idx="10"/>
          </p:nvPr>
        </p:nvSpPr>
        <p:spPr bwMode="auto">
          <a:xfrm>
            <a:off x="294640" y="1498600"/>
            <a:ext cx="11582400" cy="436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defRPr lang="en-US" altLang="en-US" sz="3200" kern="1200" dirty="0" smtClean="0">
                <a:solidFill>
                  <a:srgbClr val="003968"/>
                </a:solidFill>
                <a:latin typeface="Avenir Next"/>
                <a:ea typeface="+mn-ea"/>
                <a:cs typeface="+mn-cs"/>
              </a:defRPr>
            </a:lvl1pPr>
          </a:lstStyle>
          <a:p>
            <a:pPr lvl="0"/>
            <a:r>
              <a:rPr lang="en-US" altLang="en-US"/>
              <a:t>Edit Master text styles</a:t>
            </a:r>
          </a:p>
        </p:txBody>
      </p:sp>
      <p:pic>
        <p:nvPicPr>
          <p:cNvPr id="3" name="Picture 2">
            <a:hlinkClick r:id="rId2" action="ppaction://hlinksldjump"/>
          </p:cNvPr>
          <p:cNvPicPr>
            <a:picLocks noChangeAspect="1"/>
          </p:cNvPicPr>
          <p:nvPr userDrawn="1"/>
        </p:nvPicPr>
        <p:blipFill>
          <a:blip r:embed="rId3"/>
          <a:stretch>
            <a:fillRect/>
          </a:stretch>
        </p:blipFill>
        <p:spPr>
          <a:xfrm>
            <a:off x="9306370" y="6245360"/>
            <a:ext cx="2885630" cy="527182"/>
          </a:xfrm>
          <a:prstGeom prst="rect">
            <a:avLst/>
          </a:prstGeom>
        </p:spPr>
      </p:pic>
    </p:spTree>
    <p:extLst>
      <p:ext uri="{BB962C8B-B14F-4D97-AF65-F5344CB8AC3E}">
        <p14:creationId xmlns:p14="http://schemas.microsoft.com/office/powerpoint/2010/main" val="1273088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E44A0-573E-4FEA-A78B-C97E4715A504}"/>
              </a:ext>
            </a:extLst>
          </p:cNvPr>
          <p:cNvSpPr>
            <a:spLocks noGrp="1"/>
          </p:cNvSpPr>
          <p:nvPr>
            <p:ph type="title"/>
          </p:nvPr>
        </p:nvSpPr>
        <p:spPr/>
        <p:txBody>
          <a:bodyPr>
            <a:normAutofit/>
          </a:bodyPr>
          <a:lstStyle>
            <a:lvl1pPr>
              <a:defRPr sz="4000" b="1">
                <a:latin typeface="Avenir Nex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E704CB-EDAD-4EC4-933E-E9E27EBD88C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14C2C67-0C34-4F8E-A00D-880D7BA6F728}"/>
              </a:ext>
            </a:extLst>
          </p:cNvPr>
          <p:cNvSpPr>
            <a:spLocks noGrp="1"/>
          </p:cNvSpPr>
          <p:nvPr>
            <p:ph type="dt" sz="half" idx="10"/>
          </p:nvPr>
        </p:nvSpPr>
        <p:spPr/>
        <p:txBody>
          <a:bodyPr/>
          <a:lstStyle/>
          <a:p>
            <a:fld id="{CF25AEC2-AB93-4309-9F64-5E409604A736}" type="datetimeFigureOut">
              <a:rPr lang="en-US" smtClean="0"/>
              <a:t>7/28/2025</a:t>
            </a:fld>
            <a:endParaRPr lang="en-US"/>
          </a:p>
        </p:txBody>
      </p:sp>
      <p:sp>
        <p:nvSpPr>
          <p:cNvPr id="5" name="Footer Placeholder 4">
            <a:extLst>
              <a:ext uri="{FF2B5EF4-FFF2-40B4-BE49-F238E27FC236}">
                <a16:creationId xmlns:a16="http://schemas.microsoft.com/office/drawing/2014/main" id="{095E6658-66F8-4002-9760-B2CAF488E4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A1DDD-0BE2-41AA-B887-CAF12369E047}"/>
              </a:ext>
            </a:extLst>
          </p:cNvPr>
          <p:cNvSpPr>
            <a:spLocks noGrp="1"/>
          </p:cNvSpPr>
          <p:nvPr>
            <p:ph type="sldNum" sz="quarter" idx="12"/>
          </p:nvPr>
        </p:nvSpPr>
        <p:spPr/>
        <p:txBody>
          <a:bodyPr/>
          <a:lstStyle/>
          <a:p>
            <a:fld id="{8B88FA10-C21F-4558-A121-BDA2FEFE91A1}" type="slidenum">
              <a:rPr lang="en-US" smtClean="0"/>
              <a:t>‹#›</a:t>
            </a:fld>
            <a:endParaRPr lang="en-US"/>
          </a:p>
        </p:txBody>
      </p:sp>
      <p:sp>
        <p:nvSpPr>
          <p:cNvPr id="7" name="Rectangle 6">
            <a:extLst>
              <a:ext uri="{FF2B5EF4-FFF2-40B4-BE49-F238E27FC236}">
                <a16:creationId xmlns:a16="http://schemas.microsoft.com/office/drawing/2014/main" id="{D1008D6D-0647-4DA2-ADAF-A614AD2E0F7F}"/>
              </a:ext>
            </a:extLst>
          </p:cNvPr>
          <p:cNvSpPr/>
          <p:nvPr/>
        </p:nvSpPr>
        <p:spPr>
          <a:xfrm>
            <a:off x="705395" y="352063"/>
            <a:ext cx="132805" cy="820058"/>
          </a:xfrm>
          <a:prstGeom prst="rect">
            <a:avLst/>
          </a:prstGeom>
          <a:solidFill>
            <a:srgbClr val="B71E42"/>
          </a:solidFill>
          <a:ln w="15875" cap="flat" cmpd="sng" algn="ctr">
            <a:noFill/>
            <a:prstDash val="solid"/>
          </a:ln>
          <a:effectLst/>
        </p:spPr>
        <p:txBody>
          <a:bodyPr anchor="ctr"/>
          <a:lstStyle/>
          <a:p>
            <a:pPr marL="0" marR="0" lvl="0" indent="0" algn="ctr" defTabSz="1219170" eaLnBrk="0" fontAlgn="base" latinLnBrk="0" hangingPunct="0">
              <a:lnSpc>
                <a:spcPct val="100000"/>
              </a:lnSpc>
              <a:spcBef>
                <a:spcPct val="0"/>
              </a:spcBef>
              <a:spcAft>
                <a:spcPct val="0"/>
              </a:spcAft>
              <a:buClrTx/>
              <a:buSzTx/>
              <a:buFontTx/>
              <a:buNone/>
              <a:tabLst/>
              <a:defRPr/>
            </a:pPr>
            <a:endParaRPr kumimoji="0" lang="en-US" sz="2667" b="1" i="0" u="none" strike="noStrike" kern="0" cap="none" spc="0" normalizeH="0" baseline="0" noProof="0">
              <a:ln>
                <a:noFill/>
              </a:ln>
              <a:solidFill>
                <a:prstClr val="white"/>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298915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48243-8989-4AFE-BF76-7EAECDC3498A}"/>
              </a:ext>
            </a:extLst>
          </p:cNvPr>
          <p:cNvSpPr>
            <a:spLocks noGrp="1"/>
          </p:cNvSpPr>
          <p:nvPr>
            <p:ph type="title"/>
          </p:nvPr>
        </p:nvSpPr>
        <p:spPr>
          <a:xfrm rot="16200000">
            <a:off x="-2166417" y="2735875"/>
            <a:ext cx="6009233" cy="810532"/>
          </a:xfrm>
        </p:spPr>
        <p:txBody>
          <a:bodyPr>
            <a:normAutofit/>
          </a:bodyPr>
          <a:lstStyle>
            <a:lvl1pPr>
              <a:defRPr sz="3600" b="1"/>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0D04A7A-02E5-4635-ACC5-4145EE4F6C53}"/>
              </a:ext>
            </a:extLst>
          </p:cNvPr>
          <p:cNvSpPr>
            <a:spLocks noGrp="1"/>
          </p:cNvSpPr>
          <p:nvPr>
            <p:ph type="dt" sz="half" idx="10"/>
          </p:nvPr>
        </p:nvSpPr>
        <p:spPr/>
        <p:txBody>
          <a:bodyPr/>
          <a:lstStyle/>
          <a:p>
            <a:fld id="{CF25AEC2-AB93-4309-9F64-5E409604A736}" type="datetimeFigureOut">
              <a:rPr lang="en-US" smtClean="0"/>
              <a:t>7/28/2025</a:t>
            </a:fld>
            <a:endParaRPr lang="en-US"/>
          </a:p>
        </p:txBody>
      </p:sp>
      <p:sp>
        <p:nvSpPr>
          <p:cNvPr id="4" name="Footer Placeholder 3">
            <a:extLst>
              <a:ext uri="{FF2B5EF4-FFF2-40B4-BE49-F238E27FC236}">
                <a16:creationId xmlns:a16="http://schemas.microsoft.com/office/drawing/2014/main" id="{CAE33D39-FE59-45F2-8CC1-DD2CC36596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C2C91AF-8FC1-4CB1-9C0D-35C148D67077}"/>
              </a:ext>
            </a:extLst>
          </p:cNvPr>
          <p:cNvSpPr>
            <a:spLocks noGrp="1"/>
          </p:cNvSpPr>
          <p:nvPr>
            <p:ph type="sldNum" sz="quarter" idx="12"/>
          </p:nvPr>
        </p:nvSpPr>
        <p:spPr/>
        <p:txBody>
          <a:bodyPr/>
          <a:lstStyle/>
          <a:p>
            <a:fld id="{8B88FA10-C21F-4558-A121-BDA2FEFE91A1}" type="slidenum">
              <a:rPr lang="en-US" smtClean="0"/>
              <a:t>‹#›</a:t>
            </a:fld>
            <a:endParaRPr lang="en-US"/>
          </a:p>
        </p:txBody>
      </p:sp>
      <p:sp>
        <p:nvSpPr>
          <p:cNvPr id="6" name="Rectangle 5">
            <a:extLst>
              <a:ext uri="{FF2B5EF4-FFF2-40B4-BE49-F238E27FC236}">
                <a16:creationId xmlns:a16="http://schemas.microsoft.com/office/drawing/2014/main" id="{05F75244-5CBB-4CE6-8C75-C4BB4215208B}"/>
              </a:ext>
            </a:extLst>
          </p:cNvPr>
          <p:cNvSpPr/>
          <p:nvPr/>
        </p:nvSpPr>
        <p:spPr>
          <a:xfrm rot="5400000">
            <a:off x="767034" y="5735729"/>
            <a:ext cx="132805" cy="820058"/>
          </a:xfrm>
          <a:prstGeom prst="rect">
            <a:avLst/>
          </a:prstGeom>
          <a:solidFill>
            <a:srgbClr val="B71E42"/>
          </a:solidFill>
          <a:ln w="15875" cap="flat" cmpd="sng" algn="ctr">
            <a:noFill/>
            <a:prstDash val="solid"/>
          </a:ln>
          <a:effectLst/>
        </p:spPr>
        <p:txBody>
          <a:bodyPr anchor="ctr"/>
          <a:lstStyle/>
          <a:p>
            <a:pPr marL="0" marR="0" lvl="0" indent="0" algn="ctr" defTabSz="1219170" eaLnBrk="0" fontAlgn="base" latinLnBrk="0" hangingPunct="0">
              <a:lnSpc>
                <a:spcPct val="100000"/>
              </a:lnSpc>
              <a:spcBef>
                <a:spcPct val="0"/>
              </a:spcBef>
              <a:spcAft>
                <a:spcPct val="0"/>
              </a:spcAft>
              <a:buClrTx/>
              <a:buSzTx/>
              <a:buFontTx/>
              <a:buNone/>
              <a:tabLst/>
              <a:defRPr/>
            </a:pPr>
            <a:endParaRPr kumimoji="0" lang="en-US" sz="2667" b="1"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7" name="Content Placeholder 2">
            <a:extLst>
              <a:ext uri="{FF2B5EF4-FFF2-40B4-BE49-F238E27FC236}">
                <a16:creationId xmlns:a16="http://schemas.microsoft.com/office/drawing/2014/main" id="{8B29229C-88B5-4C39-91C2-525AC346E926}"/>
              </a:ext>
            </a:extLst>
          </p:cNvPr>
          <p:cNvSpPr>
            <a:spLocks noGrp="1"/>
          </p:cNvSpPr>
          <p:nvPr>
            <p:ph idx="1"/>
          </p:nvPr>
        </p:nvSpPr>
        <p:spPr>
          <a:xfrm>
            <a:off x="1567542" y="645839"/>
            <a:ext cx="9786257" cy="55311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9213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8F24E-AA4B-442D-BDAC-9B58F77C9046}"/>
              </a:ext>
            </a:extLst>
          </p:cNvPr>
          <p:cNvSpPr>
            <a:spLocks noGrp="1"/>
          </p:cNvSpPr>
          <p:nvPr>
            <p:ph type="title"/>
          </p:nvPr>
        </p:nvSpPr>
        <p:spPr>
          <a:xfrm>
            <a:off x="831850" y="1709738"/>
            <a:ext cx="10515600" cy="2852737"/>
          </a:xfrm>
        </p:spPr>
        <p:txBody>
          <a:bodyPr anchor="b"/>
          <a:lstStyle>
            <a:lvl1pPr>
              <a:defRPr sz="6000">
                <a:latin typeface="Avenir Nex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7127D7-F20A-4244-86B5-F1E73699DF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69504CA-0DC4-4666-BBB5-CAA4A323B332}"/>
              </a:ext>
            </a:extLst>
          </p:cNvPr>
          <p:cNvSpPr>
            <a:spLocks noGrp="1"/>
          </p:cNvSpPr>
          <p:nvPr>
            <p:ph type="dt" sz="half" idx="10"/>
          </p:nvPr>
        </p:nvSpPr>
        <p:spPr/>
        <p:txBody>
          <a:bodyPr/>
          <a:lstStyle/>
          <a:p>
            <a:fld id="{5E7E90BE-98CD-4AE4-B0D9-2DECFC6CCEC2}" type="datetimeFigureOut">
              <a:rPr lang="en-US" smtClean="0"/>
              <a:t>7/28/2025</a:t>
            </a:fld>
            <a:endParaRPr lang="en-US"/>
          </a:p>
        </p:txBody>
      </p:sp>
      <p:sp>
        <p:nvSpPr>
          <p:cNvPr id="5" name="Footer Placeholder 4">
            <a:extLst>
              <a:ext uri="{FF2B5EF4-FFF2-40B4-BE49-F238E27FC236}">
                <a16:creationId xmlns:a16="http://schemas.microsoft.com/office/drawing/2014/main" id="{9C50DC1E-456D-42E3-B7E7-891A79C6C1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54B752-B814-455D-AF3E-48697EFD5277}"/>
              </a:ext>
            </a:extLst>
          </p:cNvPr>
          <p:cNvSpPr>
            <a:spLocks noGrp="1"/>
          </p:cNvSpPr>
          <p:nvPr>
            <p:ph type="sldNum" sz="quarter" idx="12"/>
          </p:nvPr>
        </p:nvSpPr>
        <p:spPr/>
        <p:txBody>
          <a:bodyPr/>
          <a:lstStyle/>
          <a:p>
            <a:fld id="{AD5EF8D1-C2B8-436F-95C1-AC88A0BBE670}" type="slidenum">
              <a:rPr lang="en-US" smtClean="0"/>
              <a:t>‹#›</a:t>
            </a:fld>
            <a:endParaRPr lang="en-US"/>
          </a:p>
        </p:txBody>
      </p:sp>
    </p:spTree>
    <p:extLst>
      <p:ext uri="{BB962C8B-B14F-4D97-AF65-F5344CB8AC3E}">
        <p14:creationId xmlns:p14="http://schemas.microsoft.com/office/powerpoint/2010/main" val="2342334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2F92B-B8F4-4DA3-BA0A-765ACDC2234E}"/>
              </a:ext>
            </a:extLst>
          </p:cNvPr>
          <p:cNvSpPr>
            <a:spLocks noGrp="1"/>
          </p:cNvSpPr>
          <p:nvPr>
            <p:ph type="title"/>
          </p:nvPr>
        </p:nvSpPr>
        <p:spPr/>
        <p:txBody>
          <a:bodyPr>
            <a:normAutofit/>
          </a:bodyPr>
          <a:lstStyle>
            <a:lvl1pPr>
              <a:defRPr sz="4000" b="1">
                <a:latin typeface="Avenir Nex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CFD74E4-8361-4810-801A-8E91E725E7D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0FC749-0837-4805-8F52-F32B9C52BEB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A00476-C745-4FF7-9F2C-C07A26C54DC6}"/>
              </a:ext>
            </a:extLst>
          </p:cNvPr>
          <p:cNvSpPr>
            <a:spLocks noGrp="1"/>
          </p:cNvSpPr>
          <p:nvPr>
            <p:ph type="dt" sz="half" idx="10"/>
          </p:nvPr>
        </p:nvSpPr>
        <p:spPr/>
        <p:txBody>
          <a:bodyPr/>
          <a:lstStyle/>
          <a:p>
            <a:fld id="{5E7E90BE-98CD-4AE4-B0D9-2DECFC6CCEC2}" type="datetimeFigureOut">
              <a:rPr lang="en-US" smtClean="0"/>
              <a:t>7/28/2025</a:t>
            </a:fld>
            <a:endParaRPr lang="en-US"/>
          </a:p>
        </p:txBody>
      </p:sp>
      <p:sp>
        <p:nvSpPr>
          <p:cNvPr id="6" name="Footer Placeholder 5">
            <a:extLst>
              <a:ext uri="{FF2B5EF4-FFF2-40B4-BE49-F238E27FC236}">
                <a16:creationId xmlns:a16="http://schemas.microsoft.com/office/drawing/2014/main" id="{A73E0192-3E12-46C7-80FA-F7A3BCE2B2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6872D-2B72-472E-A31F-33F4850D2687}"/>
              </a:ext>
            </a:extLst>
          </p:cNvPr>
          <p:cNvSpPr>
            <a:spLocks noGrp="1"/>
          </p:cNvSpPr>
          <p:nvPr>
            <p:ph type="sldNum" sz="quarter" idx="12"/>
          </p:nvPr>
        </p:nvSpPr>
        <p:spPr/>
        <p:txBody>
          <a:bodyPr/>
          <a:lstStyle/>
          <a:p>
            <a:fld id="{AD5EF8D1-C2B8-436F-95C1-AC88A0BBE670}" type="slidenum">
              <a:rPr lang="en-US" smtClean="0"/>
              <a:t>‹#›</a:t>
            </a:fld>
            <a:endParaRPr lang="en-US"/>
          </a:p>
        </p:txBody>
      </p:sp>
      <p:sp>
        <p:nvSpPr>
          <p:cNvPr id="8" name="Rectangle 7">
            <a:extLst>
              <a:ext uri="{FF2B5EF4-FFF2-40B4-BE49-F238E27FC236}">
                <a16:creationId xmlns:a16="http://schemas.microsoft.com/office/drawing/2014/main" id="{D418153A-BFEB-4B1D-8A02-06DB68B25E01}"/>
              </a:ext>
            </a:extLst>
          </p:cNvPr>
          <p:cNvSpPr/>
          <p:nvPr/>
        </p:nvSpPr>
        <p:spPr>
          <a:xfrm>
            <a:off x="705395" y="352063"/>
            <a:ext cx="132805" cy="820058"/>
          </a:xfrm>
          <a:prstGeom prst="rect">
            <a:avLst/>
          </a:prstGeom>
          <a:solidFill>
            <a:srgbClr val="B71E42"/>
          </a:solidFill>
          <a:ln w="15875" cap="flat" cmpd="sng" algn="ctr">
            <a:noFill/>
            <a:prstDash val="solid"/>
          </a:ln>
          <a:effectLst/>
        </p:spPr>
        <p:txBody>
          <a:bodyPr anchor="ctr"/>
          <a:lstStyle/>
          <a:p>
            <a:pPr marL="0" marR="0" lvl="0" indent="0" algn="ctr" defTabSz="1219170" eaLnBrk="0" fontAlgn="base" latinLnBrk="0" hangingPunct="0">
              <a:lnSpc>
                <a:spcPct val="100000"/>
              </a:lnSpc>
              <a:spcBef>
                <a:spcPct val="0"/>
              </a:spcBef>
              <a:spcAft>
                <a:spcPct val="0"/>
              </a:spcAft>
              <a:buClrTx/>
              <a:buSzTx/>
              <a:buFontTx/>
              <a:buNone/>
              <a:tabLst/>
              <a:defRPr/>
            </a:pPr>
            <a:endParaRPr kumimoji="0" lang="en-US" sz="2667" b="1" i="0" u="none" strike="noStrike" kern="0" cap="none" spc="0" normalizeH="0" baseline="0" noProof="0">
              <a:ln>
                <a:noFill/>
              </a:ln>
              <a:solidFill>
                <a:prstClr val="white"/>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9418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23660-4C23-41D0-8EB2-A0471D7CED10}"/>
              </a:ext>
            </a:extLst>
          </p:cNvPr>
          <p:cNvSpPr>
            <a:spLocks noGrp="1"/>
          </p:cNvSpPr>
          <p:nvPr>
            <p:ph type="title"/>
          </p:nvPr>
        </p:nvSpPr>
        <p:spPr>
          <a:xfrm>
            <a:off x="839788" y="365126"/>
            <a:ext cx="10515600" cy="820058"/>
          </a:xfrm>
        </p:spPr>
        <p:txBody>
          <a:bodyPr>
            <a:normAutofit/>
          </a:bodyPr>
          <a:lstStyle>
            <a:lvl1pPr>
              <a:defRPr sz="4000" b="1">
                <a:latin typeface="Avenir Nex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154D2DD-C3AC-4690-9316-8FB5B618F37A}"/>
              </a:ext>
            </a:extLst>
          </p:cNvPr>
          <p:cNvSpPr>
            <a:spLocks noGrp="1"/>
          </p:cNvSpPr>
          <p:nvPr>
            <p:ph type="body" idx="1"/>
          </p:nvPr>
        </p:nvSpPr>
        <p:spPr>
          <a:xfrm>
            <a:off x="839788" y="1681163"/>
            <a:ext cx="5157787" cy="657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827E987-1865-40BA-A987-659A3FB8FE7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5C55E8-E49F-4537-9D06-0C40C6C5207D}"/>
              </a:ext>
            </a:extLst>
          </p:cNvPr>
          <p:cNvSpPr>
            <a:spLocks noGrp="1"/>
          </p:cNvSpPr>
          <p:nvPr>
            <p:ph type="body" sz="quarter" idx="3"/>
          </p:nvPr>
        </p:nvSpPr>
        <p:spPr>
          <a:xfrm>
            <a:off x="6172200" y="1681163"/>
            <a:ext cx="5183188" cy="657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CC5BF2E-1264-4278-B3D4-F89AF54EA31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F5516C-F4B7-4805-887C-387FBDCE158C}"/>
              </a:ext>
            </a:extLst>
          </p:cNvPr>
          <p:cNvSpPr>
            <a:spLocks noGrp="1"/>
          </p:cNvSpPr>
          <p:nvPr>
            <p:ph type="dt" sz="half" idx="10"/>
          </p:nvPr>
        </p:nvSpPr>
        <p:spPr/>
        <p:txBody>
          <a:bodyPr/>
          <a:lstStyle/>
          <a:p>
            <a:fld id="{5E7E90BE-98CD-4AE4-B0D9-2DECFC6CCEC2}" type="datetimeFigureOut">
              <a:rPr lang="en-US" smtClean="0"/>
              <a:t>7/28/2025</a:t>
            </a:fld>
            <a:endParaRPr lang="en-US"/>
          </a:p>
        </p:txBody>
      </p:sp>
      <p:sp>
        <p:nvSpPr>
          <p:cNvPr id="8" name="Footer Placeholder 7">
            <a:extLst>
              <a:ext uri="{FF2B5EF4-FFF2-40B4-BE49-F238E27FC236}">
                <a16:creationId xmlns:a16="http://schemas.microsoft.com/office/drawing/2014/main" id="{2297D2D3-3433-4177-A337-70EC6C32CE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840CB4-1A4E-4BF4-BA35-55DB5DBE5E45}"/>
              </a:ext>
            </a:extLst>
          </p:cNvPr>
          <p:cNvSpPr>
            <a:spLocks noGrp="1"/>
          </p:cNvSpPr>
          <p:nvPr>
            <p:ph type="sldNum" sz="quarter" idx="12"/>
          </p:nvPr>
        </p:nvSpPr>
        <p:spPr/>
        <p:txBody>
          <a:bodyPr/>
          <a:lstStyle/>
          <a:p>
            <a:fld id="{AD5EF8D1-C2B8-436F-95C1-AC88A0BBE670}" type="slidenum">
              <a:rPr lang="en-US" smtClean="0"/>
              <a:t>‹#›</a:t>
            </a:fld>
            <a:endParaRPr lang="en-US"/>
          </a:p>
        </p:txBody>
      </p:sp>
      <p:sp>
        <p:nvSpPr>
          <p:cNvPr id="10" name="Rectangle 9">
            <a:extLst>
              <a:ext uri="{FF2B5EF4-FFF2-40B4-BE49-F238E27FC236}">
                <a16:creationId xmlns:a16="http://schemas.microsoft.com/office/drawing/2014/main" id="{7B9DC912-581A-47DB-A3F2-B1AD5A28C889}"/>
              </a:ext>
            </a:extLst>
          </p:cNvPr>
          <p:cNvSpPr/>
          <p:nvPr/>
        </p:nvSpPr>
        <p:spPr>
          <a:xfrm>
            <a:off x="705395" y="352063"/>
            <a:ext cx="132805" cy="820058"/>
          </a:xfrm>
          <a:prstGeom prst="rect">
            <a:avLst/>
          </a:prstGeom>
          <a:solidFill>
            <a:srgbClr val="B71E42"/>
          </a:solidFill>
          <a:ln w="15875" cap="flat" cmpd="sng" algn="ctr">
            <a:noFill/>
            <a:prstDash val="solid"/>
          </a:ln>
          <a:effectLst/>
        </p:spPr>
        <p:txBody>
          <a:bodyPr anchor="ctr"/>
          <a:lstStyle/>
          <a:p>
            <a:pPr marL="0" marR="0" lvl="0" indent="0" algn="ctr" defTabSz="1219170" eaLnBrk="0" fontAlgn="base" latinLnBrk="0" hangingPunct="0">
              <a:lnSpc>
                <a:spcPct val="100000"/>
              </a:lnSpc>
              <a:spcBef>
                <a:spcPct val="0"/>
              </a:spcBef>
              <a:spcAft>
                <a:spcPct val="0"/>
              </a:spcAft>
              <a:buClrTx/>
              <a:buSzTx/>
              <a:buFontTx/>
              <a:buNone/>
              <a:tabLst/>
              <a:defRPr/>
            </a:pPr>
            <a:endParaRPr kumimoji="0" lang="en-US" sz="2667" b="1" i="0" u="none" strike="noStrike" kern="0" cap="none" spc="0" normalizeH="0" baseline="0" noProof="0">
              <a:ln>
                <a:noFill/>
              </a:ln>
              <a:solidFill>
                <a:prstClr val="white"/>
              </a:solidFill>
              <a:effectLst/>
              <a:uLnTx/>
              <a:uFillTx/>
              <a:latin typeface="Gill Sans MT" panose="020B0502020104020203"/>
              <a:ea typeface="+mn-ea"/>
              <a:cs typeface="+mn-cs"/>
            </a:endParaRPr>
          </a:p>
        </p:txBody>
      </p:sp>
      <p:pic>
        <p:nvPicPr>
          <p:cNvPr id="11" name="Picture 10">
            <a:hlinkClick r:id="rId2" action="ppaction://hlinksldjump"/>
            <a:extLst>
              <a:ext uri="{FF2B5EF4-FFF2-40B4-BE49-F238E27FC236}">
                <a16:creationId xmlns:a16="http://schemas.microsoft.com/office/drawing/2014/main" id="{BE9C033B-F142-4F55-92CC-ACAF0E463EEF}"/>
              </a:ext>
            </a:extLst>
          </p:cNvPr>
          <p:cNvPicPr>
            <a:picLocks noChangeAspect="1"/>
          </p:cNvPicPr>
          <p:nvPr userDrawn="1"/>
        </p:nvPicPr>
        <p:blipFill>
          <a:blip r:embed="rId3"/>
          <a:stretch>
            <a:fillRect/>
          </a:stretch>
        </p:blipFill>
        <p:spPr>
          <a:xfrm>
            <a:off x="9306370" y="6245360"/>
            <a:ext cx="2885630" cy="527182"/>
          </a:xfrm>
          <a:prstGeom prst="rect">
            <a:avLst/>
          </a:prstGeom>
        </p:spPr>
      </p:pic>
    </p:spTree>
    <p:extLst>
      <p:ext uri="{BB962C8B-B14F-4D97-AF65-F5344CB8AC3E}">
        <p14:creationId xmlns:p14="http://schemas.microsoft.com/office/powerpoint/2010/main" val="3408398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8E74A8-810B-4228-A5C6-2DC1F39D6FF6}"/>
              </a:ext>
            </a:extLst>
          </p:cNvPr>
          <p:cNvSpPr/>
          <p:nvPr userDrawn="1"/>
        </p:nvSpPr>
        <p:spPr>
          <a:xfrm>
            <a:off x="0" y="6245360"/>
            <a:ext cx="11684000" cy="527182"/>
          </a:xfrm>
          <a:prstGeom prst="rect">
            <a:avLst/>
          </a:prstGeom>
          <a:solidFill>
            <a:srgbClr val="0039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a:extLst>
              <a:ext uri="{FF2B5EF4-FFF2-40B4-BE49-F238E27FC236}">
                <a16:creationId xmlns:a16="http://schemas.microsoft.com/office/drawing/2014/main" id="{36BBB20C-0B38-45E8-AE9D-5CB94CD89806}"/>
              </a:ext>
            </a:extLst>
          </p:cNvPr>
          <p:cNvSpPr>
            <a:spLocks noGrp="1"/>
          </p:cNvSpPr>
          <p:nvPr>
            <p:ph type="dt" sz="half" idx="10"/>
          </p:nvPr>
        </p:nvSpPr>
        <p:spPr/>
        <p:txBody>
          <a:bodyPr/>
          <a:lstStyle/>
          <a:p>
            <a:fld id="{5E7E90BE-98CD-4AE4-B0D9-2DECFC6CCEC2}" type="datetimeFigureOut">
              <a:rPr lang="en-US" smtClean="0"/>
              <a:t>7/28/2025</a:t>
            </a:fld>
            <a:endParaRPr lang="en-US"/>
          </a:p>
        </p:txBody>
      </p:sp>
      <p:sp>
        <p:nvSpPr>
          <p:cNvPr id="4" name="Footer Placeholder 3">
            <a:extLst>
              <a:ext uri="{FF2B5EF4-FFF2-40B4-BE49-F238E27FC236}">
                <a16:creationId xmlns:a16="http://schemas.microsoft.com/office/drawing/2014/main" id="{4E5653AF-421A-4FC1-A304-E0DBF6FE7E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2989AB-AF31-4A6D-AAF1-ABD893BEC994}"/>
              </a:ext>
            </a:extLst>
          </p:cNvPr>
          <p:cNvSpPr>
            <a:spLocks noGrp="1"/>
          </p:cNvSpPr>
          <p:nvPr>
            <p:ph type="sldNum" sz="quarter" idx="12"/>
          </p:nvPr>
        </p:nvSpPr>
        <p:spPr/>
        <p:txBody>
          <a:bodyPr/>
          <a:lstStyle/>
          <a:p>
            <a:fld id="{AD5EF8D1-C2B8-436F-95C1-AC88A0BBE670}" type="slidenum">
              <a:rPr lang="en-US" smtClean="0"/>
              <a:t>‹#›</a:t>
            </a:fld>
            <a:endParaRPr lang="en-US"/>
          </a:p>
        </p:txBody>
      </p:sp>
      <p:sp>
        <p:nvSpPr>
          <p:cNvPr id="6" name="Title 1">
            <a:extLst>
              <a:ext uri="{FF2B5EF4-FFF2-40B4-BE49-F238E27FC236}">
                <a16:creationId xmlns:a16="http://schemas.microsoft.com/office/drawing/2014/main" id="{9D88223F-5236-4563-8032-C08BC14B56A1}"/>
              </a:ext>
            </a:extLst>
          </p:cNvPr>
          <p:cNvSpPr>
            <a:spLocks noGrp="1"/>
          </p:cNvSpPr>
          <p:nvPr>
            <p:ph type="title"/>
          </p:nvPr>
        </p:nvSpPr>
        <p:spPr>
          <a:xfrm>
            <a:off x="838200" y="365126"/>
            <a:ext cx="10515600" cy="810532"/>
          </a:xfrm>
        </p:spPr>
        <p:txBody>
          <a:bodyPr>
            <a:normAutofit/>
          </a:bodyPr>
          <a:lstStyle>
            <a:lvl1pPr>
              <a:defRPr sz="4000" b="1">
                <a:latin typeface="Avenir Next"/>
              </a:defRPr>
            </a:lvl1pPr>
          </a:lstStyle>
          <a:p>
            <a:r>
              <a:rPr lang="en-US"/>
              <a:t>Click to edit Master title style</a:t>
            </a:r>
            <a:endParaRPr lang="en-US" dirty="0"/>
          </a:p>
        </p:txBody>
      </p:sp>
      <p:sp>
        <p:nvSpPr>
          <p:cNvPr id="7" name="Rectangle 6">
            <a:extLst>
              <a:ext uri="{FF2B5EF4-FFF2-40B4-BE49-F238E27FC236}">
                <a16:creationId xmlns:a16="http://schemas.microsoft.com/office/drawing/2014/main" id="{D3C354D7-1F8E-441A-B884-F37A8B933E81}"/>
              </a:ext>
            </a:extLst>
          </p:cNvPr>
          <p:cNvSpPr/>
          <p:nvPr/>
        </p:nvSpPr>
        <p:spPr>
          <a:xfrm>
            <a:off x="705395" y="352063"/>
            <a:ext cx="132805" cy="820058"/>
          </a:xfrm>
          <a:prstGeom prst="rect">
            <a:avLst/>
          </a:prstGeom>
          <a:solidFill>
            <a:srgbClr val="B71E42"/>
          </a:solidFill>
          <a:ln w="15875" cap="flat" cmpd="sng" algn="ctr">
            <a:noFill/>
            <a:prstDash val="solid"/>
          </a:ln>
          <a:effectLst/>
        </p:spPr>
        <p:txBody>
          <a:bodyPr anchor="ctr"/>
          <a:lstStyle/>
          <a:p>
            <a:pPr marL="0" marR="0" lvl="0" indent="0" algn="ctr" defTabSz="1219170" eaLnBrk="0" fontAlgn="base" latinLnBrk="0" hangingPunct="0">
              <a:lnSpc>
                <a:spcPct val="100000"/>
              </a:lnSpc>
              <a:spcBef>
                <a:spcPct val="0"/>
              </a:spcBef>
              <a:spcAft>
                <a:spcPct val="0"/>
              </a:spcAft>
              <a:buClrTx/>
              <a:buSzTx/>
              <a:buFontTx/>
              <a:buNone/>
              <a:tabLst/>
              <a:defRPr/>
            </a:pPr>
            <a:endParaRPr kumimoji="0" lang="en-US" sz="2667" b="1" i="0" u="none" strike="noStrike" kern="0" cap="none" spc="0" normalizeH="0" baseline="0" noProof="0">
              <a:ln>
                <a:noFill/>
              </a:ln>
              <a:solidFill>
                <a:prstClr val="white"/>
              </a:solidFill>
              <a:effectLst/>
              <a:uLnTx/>
              <a:uFillTx/>
              <a:latin typeface="Gill Sans MT" panose="020B0502020104020203"/>
              <a:ea typeface="+mn-ea"/>
              <a:cs typeface="+mn-cs"/>
            </a:endParaRPr>
          </a:p>
        </p:txBody>
      </p:sp>
      <p:pic>
        <p:nvPicPr>
          <p:cNvPr id="8" name="Picture 7">
            <a:hlinkClick r:id="rId2" action="ppaction://hlinksldjump"/>
            <a:extLst>
              <a:ext uri="{FF2B5EF4-FFF2-40B4-BE49-F238E27FC236}">
                <a16:creationId xmlns:a16="http://schemas.microsoft.com/office/drawing/2014/main" id="{3127C6C8-A3AC-47AB-8BD8-4D7E013C6B57}"/>
              </a:ext>
            </a:extLst>
          </p:cNvPr>
          <p:cNvPicPr>
            <a:picLocks noChangeAspect="1"/>
          </p:cNvPicPr>
          <p:nvPr userDrawn="1"/>
        </p:nvPicPr>
        <p:blipFill>
          <a:blip r:embed="rId3"/>
          <a:stretch>
            <a:fillRect/>
          </a:stretch>
        </p:blipFill>
        <p:spPr>
          <a:xfrm>
            <a:off x="9306370" y="6245360"/>
            <a:ext cx="2885630" cy="527182"/>
          </a:xfrm>
          <a:prstGeom prst="rect">
            <a:avLst/>
          </a:prstGeom>
        </p:spPr>
      </p:pic>
    </p:spTree>
    <p:extLst>
      <p:ext uri="{BB962C8B-B14F-4D97-AF65-F5344CB8AC3E}">
        <p14:creationId xmlns:p14="http://schemas.microsoft.com/office/powerpoint/2010/main" val="2835177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120734-E93E-446D-A6F5-A5F086C4B0D2}"/>
              </a:ext>
            </a:extLst>
          </p:cNvPr>
          <p:cNvSpPr>
            <a:spLocks noGrp="1"/>
          </p:cNvSpPr>
          <p:nvPr>
            <p:ph type="dt" sz="half" idx="10"/>
          </p:nvPr>
        </p:nvSpPr>
        <p:spPr/>
        <p:txBody>
          <a:bodyPr/>
          <a:lstStyle/>
          <a:p>
            <a:fld id="{5E7E90BE-98CD-4AE4-B0D9-2DECFC6CCEC2}" type="datetimeFigureOut">
              <a:rPr lang="en-US" smtClean="0"/>
              <a:t>7/28/2025</a:t>
            </a:fld>
            <a:endParaRPr lang="en-US"/>
          </a:p>
        </p:txBody>
      </p:sp>
      <p:sp>
        <p:nvSpPr>
          <p:cNvPr id="3" name="Footer Placeholder 2">
            <a:extLst>
              <a:ext uri="{FF2B5EF4-FFF2-40B4-BE49-F238E27FC236}">
                <a16:creationId xmlns:a16="http://schemas.microsoft.com/office/drawing/2014/main" id="{AD271CA2-B8B5-4ED0-BFC2-BEAB5E8806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8A7B69-04DD-47EE-B398-DA09B2EA6733}"/>
              </a:ext>
            </a:extLst>
          </p:cNvPr>
          <p:cNvSpPr>
            <a:spLocks noGrp="1"/>
          </p:cNvSpPr>
          <p:nvPr>
            <p:ph type="sldNum" sz="quarter" idx="12"/>
          </p:nvPr>
        </p:nvSpPr>
        <p:spPr/>
        <p:txBody>
          <a:bodyPr/>
          <a:lstStyle/>
          <a:p>
            <a:fld id="{AD5EF8D1-C2B8-436F-95C1-AC88A0BBE670}" type="slidenum">
              <a:rPr lang="en-US" smtClean="0"/>
              <a:t>‹#›</a:t>
            </a:fld>
            <a:endParaRPr lang="en-US"/>
          </a:p>
        </p:txBody>
      </p:sp>
      <p:pic>
        <p:nvPicPr>
          <p:cNvPr id="5" name="Picture 4">
            <a:hlinkClick r:id="rId2" action="ppaction://hlinksldjump"/>
            <a:extLst>
              <a:ext uri="{FF2B5EF4-FFF2-40B4-BE49-F238E27FC236}">
                <a16:creationId xmlns:a16="http://schemas.microsoft.com/office/drawing/2014/main" id="{38156687-4024-435C-BAF0-B581D8C9C3E4}"/>
              </a:ext>
            </a:extLst>
          </p:cNvPr>
          <p:cNvPicPr>
            <a:picLocks noChangeAspect="1"/>
          </p:cNvPicPr>
          <p:nvPr userDrawn="1"/>
        </p:nvPicPr>
        <p:blipFill>
          <a:blip r:embed="rId3"/>
          <a:stretch>
            <a:fillRect/>
          </a:stretch>
        </p:blipFill>
        <p:spPr>
          <a:xfrm>
            <a:off x="9306370" y="6245360"/>
            <a:ext cx="2885630" cy="527182"/>
          </a:xfrm>
          <a:prstGeom prst="rect">
            <a:avLst/>
          </a:prstGeom>
        </p:spPr>
      </p:pic>
    </p:spTree>
    <p:extLst>
      <p:ext uri="{BB962C8B-B14F-4D97-AF65-F5344CB8AC3E}">
        <p14:creationId xmlns:p14="http://schemas.microsoft.com/office/powerpoint/2010/main" val="3171015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A0FC9-1DB8-4CBF-A636-338338D5B4D7}"/>
              </a:ext>
            </a:extLst>
          </p:cNvPr>
          <p:cNvSpPr>
            <a:spLocks noGrp="1"/>
          </p:cNvSpPr>
          <p:nvPr>
            <p:ph type="title"/>
          </p:nvPr>
        </p:nvSpPr>
        <p:spPr>
          <a:xfrm>
            <a:off x="838200" y="365126"/>
            <a:ext cx="10515600" cy="3063874"/>
          </a:xfrm>
        </p:spPr>
        <p:txBody>
          <a:bodyPr>
            <a:normAutofit/>
          </a:bodyPr>
          <a:lstStyle>
            <a:lvl1pPr algn="ctr">
              <a:defRPr sz="3600" i="1">
                <a:latin typeface="Avenir Next"/>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4802E4C5-C529-4245-BC69-F7D52EFB4908}"/>
              </a:ext>
            </a:extLst>
          </p:cNvPr>
          <p:cNvSpPr>
            <a:spLocks noGrp="1"/>
          </p:cNvSpPr>
          <p:nvPr>
            <p:ph type="dt" sz="half" idx="10"/>
          </p:nvPr>
        </p:nvSpPr>
        <p:spPr/>
        <p:txBody>
          <a:bodyPr/>
          <a:lstStyle/>
          <a:p>
            <a:fld id="{CF25AEC2-AB93-4309-9F64-5E409604A736}" type="datetimeFigureOut">
              <a:rPr lang="en-US" smtClean="0"/>
              <a:t>7/28/2025</a:t>
            </a:fld>
            <a:endParaRPr lang="en-US"/>
          </a:p>
        </p:txBody>
      </p:sp>
      <p:sp>
        <p:nvSpPr>
          <p:cNvPr id="4" name="Footer Placeholder 3">
            <a:extLst>
              <a:ext uri="{FF2B5EF4-FFF2-40B4-BE49-F238E27FC236}">
                <a16:creationId xmlns:a16="http://schemas.microsoft.com/office/drawing/2014/main" id="{ADF982C8-BA4F-4CD8-9B96-317645F114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52862A-3296-4E31-A263-26C55D34EA2A}"/>
              </a:ext>
            </a:extLst>
          </p:cNvPr>
          <p:cNvSpPr>
            <a:spLocks noGrp="1"/>
          </p:cNvSpPr>
          <p:nvPr>
            <p:ph type="sldNum" sz="quarter" idx="12"/>
          </p:nvPr>
        </p:nvSpPr>
        <p:spPr/>
        <p:txBody>
          <a:bodyPr/>
          <a:lstStyle/>
          <a:p>
            <a:fld id="{8B88FA10-C21F-4558-A121-BDA2FEFE91A1}" type="slidenum">
              <a:rPr lang="en-US" smtClean="0"/>
              <a:t>‹#›</a:t>
            </a:fld>
            <a:endParaRPr lang="en-US"/>
          </a:p>
        </p:txBody>
      </p:sp>
      <p:pic>
        <p:nvPicPr>
          <p:cNvPr id="6" name="Picture 1">
            <a:extLst>
              <a:ext uri="{FF2B5EF4-FFF2-40B4-BE49-F238E27FC236}">
                <a16:creationId xmlns:a16="http://schemas.microsoft.com/office/drawing/2014/main" id="{5B6BCB63-A035-42B7-B275-87D059FE515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bwMode="auto">
          <a:xfrm>
            <a:off x="3650197" y="4942936"/>
            <a:ext cx="4891605" cy="1170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9302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05D8F6-F5A7-4C8C-94CE-D86CFC64036A}"/>
              </a:ext>
            </a:extLst>
          </p:cNvPr>
          <p:cNvSpPr>
            <a:spLocks noGrp="1"/>
          </p:cNvSpPr>
          <p:nvPr>
            <p:ph type="title"/>
          </p:nvPr>
        </p:nvSpPr>
        <p:spPr>
          <a:xfrm>
            <a:off x="838200" y="365126"/>
            <a:ext cx="10515600" cy="81053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ltLang="en-US" sz="4400" dirty="0">
                <a:solidFill>
                  <a:srgbClr val="003968"/>
                </a:solidFill>
                <a:latin typeface="Avenir Next"/>
                <a:ea typeface="Avenir Next"/>
                <a:cs typeface="Avenir Next"/>
              </a:rPr>
              <a:t>Title</a:t>
            </a:r>
            <a:endParaRPr lang="en-US" dirty="0"/>
          </a:p>
        </p:txBody>
      </p:sp>
      <p:sp>
        <p:nvSpPr>
          <p:cNvPr id="3" name="Text Placeholder 2">
            <a:extLst>
              <a:ext uri="{FF2B5EF4-FFF2-40B4-BE49-F238E27FC236}">
                <a16:creationId xmlns:a16="http://schemas.microsoft.com/office/drawing/2014/main" id="{C1914AB5-8134-488C-A955-65A6D949E6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B3981F0-CC8E-4E90-9668-5B92639474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5AEC2-AB93-4309-9F64-5E409604A736}" type="datetimeFigureOut">
              <a:rPr lang="en-US" smtClean="0"/>
              <a:t>7/28/2025</a:t>
            </a:fld>
            <a:endParaRPr lang="en-US"/>
          </a:p>
        </p:txBody>
      </p:sp>
      <p:sp>
        <p:nvSpPr>
          <p:cNvPr id="5" name="Footer Placeholder 4">
            <a:extLst>
              <a:ext uri="{FF2B5EF4-FFF2-40B4-BE49-F238E27FC236}">
                <a16:creationId xmlns:a16="http://schemas.microsoft.com/office/drawing/2014/main" id="{21243B12-7CAF-47A6-B2D9-7AA2EA83ED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67C627F-6A09-4CCB-A291-14F35DADEA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88FA10-C21F-4558-A121-BDA2FEFE91A1}" type="slidenum">
              <a:rPr lang="en-US" smtClean="0"/>
              <a:t>‹#›</a:t>
            </a:fld>
            <a:endParaRPr lang="en-US"/>
          </a:p>
        </p:txBody>
      </p:sp>
      <p:sp>
        <p:nvSpPr>
          <p:cNvPr id="7" name="Rectangle 26">
            <a:extLst>
              <a:ext uri="{FF2B5EF4-FFF2-40B4-BE49-F238E27FC236}">
                <a16:creationId xmlns:a16="http://schemas.microsoft.com/office/drawing/2014/main" id="{4E677987-62A5-4AFE-B6A7-52938AFB5937}"/>
              </a:ext>
            </a:extLst>
          </p:cNvPr>
          <p:cNvSpPr>
            <a:spLocks noChangeArrowheads="1"/>
          </p:cNvSpPr>
          <p:nvPr/>
        </p:nvSpPr>
        <p:spPr bwMode="auto">
          <a:xfrm>
            <a:off x="2641600" y="6731000"/>
            <a:ext cx="9550400" cy="152400"/>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000" b="1">
                <a:solidFill>
                  <a:srgbClr val="00457C"/>
                </a:solidFill>
                <a:latin typeface="Times New Roman" panose="02020603050405020304" pitchFamily="18" charset="0"/>
              </a:defRPr>
            </a:lvl1pPr>
            <a:lvl2pPr marL="742950" indent="-285750">
              <a:defRPr sz="2000" b="1">
                <a:solidFill>
                  <a:srgbClr val="00457C"/>
                </a:solidFill>
                <a:latin typeface="Times New Roman" panose="02020603050405020304" pitchFamily="18" charset="0"/>
              </a:defRPr>
            </a:lvl2pPr>
            <a:lvl3pPr marL="1143000" indent="-228600">
              <a:defRPr sz="2000" b="1">
                <a:solidFill>
                  <a:srgbClr val="00457C"/>
                </a:solidFill>
                <a:latin typeface="Times New Roman" panose="02020603050405020304" pitchFamily="18" charset="0"/>
              </a:defRPr>
            </a:lvl3pPr>
            <a:lvl4pPr marL="1600200" indent="-228600">
              <a:defRPr sz="2000" b="1">
                <a:solidFill>
                  <a:srgbClr val="00457C"/>
                </a:solidFill>
                <a:latin typeface="Times New Roman" panose="02020603050405020304" pitchFamily="18" charset="0"/>
              </a:defRPr>
            </a:lvl4pPr>
            <a:lvl5pPr marL="2057400" indent="-228600">
              <a:defRPr sz="2000" b="1">
                <a:solidFill>
                  <a:srgbClr val="00457C"/>
                </a:solidFill>
                <a:latin typeface="Times New Roman" panose="02020603050405020304" pitchFamily="18" charset="0"/>
              </a:defRPr>
            </a:lvl5pPr>
            <a:lvl6pPr marL="2514600" indent="-228600" eaLnBrk="0" fontAlgn="base" hangingPunct="0">
              <a:spcBef>
                <a:spcPct val="0"/>
              </a:spcBef>
              <a:spcAft>
                <a:spcPct val="0"/>
              </a:spcAft>
              <a:defRPr sz="2000" b="1">
                <a:solidFill>
                  <a:srgbClr val="00457C"/>
                </a:solidFill>
                <a:latin typeface="Times New Roman" panose="02020603050405020304" pitchFamily="18" charset="0"/>
              </a:defRPr>
            </a:lvl6pPr>
            <a:lvl7pPr marL="2971800" indent="-228600" eaLnBrk="0" fontAlgn="base" hangingPunct="0">
              <a:spcBef>
                <a:spcPct val="0"/>
              </a:spcBef>
              <a:spcAft>
                <a:spcPct val="0"/>
              </a:spcAft>
              <a:defRPr sz="2000" b="1">
                <a:solidFill>
                  <a:srgbClr val="00457C"/>
                </a:solidFill>
                <a:latin typeface="Times New Roman" panose="02020603050405020304" pitchFamily="18" charset="0"/>
              </a:defRPr>
            </a:lvl7pPr>
            <a:lvl8pPr marL="3429000" indent="-228600" eaLnBrk="0" fontAlgn="base" hangingPunct="0">
              <a:spcBef>
                <a:spcPct val="0"/>
              </a:spcBef>
              <a:spcAft>
                <a:spcPct val="0"/>
              </a:spcAft>
              <a:defRPr sz="2000" b="1">
                <a:solidFill>
                  <a:srgbClr val="00457C"/>
                </a:solidFill>
                <a:latin typeface="Times New Roman" panose="02020603050405020304" pitchFamily="18" charset="0"/>
              </a:defRPr>
            </a:lvl8pPr>
            <a:lvl9pPr marL="3886200" indent="-228600" eaLnBrk="0" fontAlgn="base" hangingPunct="0">
              <a:spcBef>
                <a:spcPct val="0"/>
              </a:spcBef>
              <a:spcAft>
                <a:spcPct val="0"/>
              </a:spcAft>
              <a:defRPr sz="2000" b="1">
                <a:solidFill>
                  <a:srgbClr val="00457C"/>
                </a:solidFill>
                <a:latin typeface="Times New Roman" panose="02020603050405020304" pitchFamily="18" charset="0"/>
              </a:defRPr>
            </a:lvl9pPr>
          </a:lstStyle>
          <a:p>
            <a:pPr algn="ctr" defTabSz="1219170" eaLnBrk="0" fontAlgn="base" hangingPunct="0">
              <a:spcBef>
                <a:spcPct val="0"/>
              </a:spcBef>
              <a:spcAft>
                <a:spcPct val="0"/>
              </a:spcAft>
            </a:pPr>
            <a:endParaRPr lang="en-US" altLang="en-US"/>
          </a:p>
        </p:txBody>
      </p:sp>
      <p:sp>
        <p:nvSpPr>
          <p:cNvPr id="8" name="Rectangle 26">
            <a:extLst>
              <a:ext uri="{FF2B5EF4-FFF2-40B4-BE49-F238E27FC236}">
                <a16:creationId xmlns:a16="http://schemas.microsoft.com/office/drawing/2014/main" id="{D0F63D02-9DBD-471A-8339-86462D5972AF}"/>
              </a:ext>
            </a:extLst>
          </p:cNvPr>
          <p:cNvSpPr>
            <a:spLocks noChangeArrowheads="1"/>
          </p:cNvSpPr>
          <p:nvPr/>
        </p:nvSpPr>
        <p:spPr bwMode="auto">
          <a:xfrm>
            <a:off x="0" y="6731000"/>
            <a:ext cx="9550400" cy="152400"/>
          </a:xfrm>
          <a:prstGeom prst="rect">
            <a:avLst/>
          </a:prstGeom>
          <a:solidFill>
            <a:srgbClr val="00396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000" b="1">
                <a:solidFill>
                  <a:srgbClr val="00457C"/>
                </a:solidFill>
                <a:latin typeface="Times New Roman" panose="02020603050405020304" pitchFamily="18" charset="0"/>
              </a:defRPr>
            </a:lvl1pPr>
            <a:lvl2pPr marL="742950" indent="-285750">
              <a:defRPr sz="2000" b="1">
                <a:solidFill>
                  <a:srgbClr val="00457C"/>
                </a:solidFill>
                <a:latin typeface="Times New Roman" panose="02020603050405020304" pitchFamily="18" charset="0"/>
              </a:defRPr>
            </a:lvl2pPr>
            <a:lvl3pPr marL="1143000" indent="-228600">
              <a:defRPr sz="2000" b="1">
                <a:solidFill>
                  <a:srgbClr val="00457C"/>
                </a:solidFill>
                <a:latin typeface="Times New Roman" panose="02020603050405020304" pitchFamily="18" charset="0"/>
              </a:defRPr>
            </a:lvl3pPr>
            <a:lvl4pPr marL="1600200" indent="-228600">
              <a:defRPr sz="2000" b="1">
                <a:solidFill>
                  <a:srgbClr val="00457C"/>
                </a:solidFill>
                <a:latin typeface="Times New Roman" panose="02020603050405020304" pitchFamily="18" charset="0"/>
              </a:defRPr>
            </a:lvl4pPr>
            <a:lvl5pPr marL="2057400" indent="-228600">
              <a:defRPr sz="2000" b="1">
                <a:solidFill>
                  <a:srgbClr val="00457C"/>
                </a:solidFill>
                <a:latin typeface="Times New Roman" panose="02020603050405020304" pitchFamily="18" charset="0"/>
              </a:defRPr>
            </a:lvl5pPr>
            <a:lvl6pPr marL="2514600" indent="-228600" eaLnBrk="0" fontAlgn="base" hangingPunct="0">
              <a:spcBef>
                <a:spcPct val="0"/>
              </a:spcBef>
              <a:spcAft>
                <a:spcPct val="0"/>
              </a:spcAft>
              <a:defRPr sz="2000" b="1">
                <a:solidFill>
                  <a:srgbClr val="00457C"/>
                </a:solidFill>
                <a:latin typeface="Times New Roman" panose="02020603050405020304" pitchFamily="18" charset="0"/>
              </a:defRPr>
            </a:lvl6pPr>
            <a:lvl7pPr marL="2971800" indent="-228600" eaLnBrk="0" fontAlgn="base" hangingPunct="0">
              <a:spcBef>
                <a:spcPct val="0"/>
              </a:spcBef>
              <a:spcAft>
                <a:spcPct val="0"/>
              </a:spcAft>
              <a:defRPr sz="2000" b="1">
                <a:solidFill>
                  <a:srgbClr val="00457C"/>
                </a:solidFill>
                <a:latin typeface="Times New Roman" panose="02020603050405020304" pitchFamily="18" charset="0"/>
              </a:defRPr>
            </a:lvl7pPr>
            <a:lvl8pPr marL="3429000" indent="-228600" eaLnBrk="0" fontAlgn="base" hangingPunct="0">
              <a:spcBef>
                <a:spcPct val="0"/>
              </a:spcBef>
              <a:spcAft>
                <a:spcPct val="0"/>
              </a:spcAft>
              <a:defRPr sz="2000" b="1">
                <a:solidFill>
                  <a:srgbClr val="00457C"/>
                </a:solidFill>
                <a:latin typeface="Times New Roman" panose="02020603050405020304" pitchFamily="18" charset="0"/>
              </a:defRPr>
            </a:lvl8pPr>
            <a:lvl9pPr marL="3886200" indent="-228600" eaLnBrk="0" fontAlgn="base" hangingPunct="0">
              <a:spcBef>
                <a:spcPct val="0"/>
              </a:spcBef>
              <a:spcAft>
                <a:spcPct val="0"/>
              </a:spcAft>
              <a:defRPr sz="2000" b="1">
                <a:solidFill>
                  <a:srgbClr val="00457C"/>
                </a:solidFill>
                <a:latin typeface="Times New Roman" panose="02020603050405020304" pitchFamily="18" charset="0"/>
              </a:defRPr>
            </a:lvl9pPr>
          </a:lstStyle>
          <a:p>
            <a:pPr algn="ctr" defTabSz="1219170" eaLnBrk="0" fontAlgn="base" hangingPunct="0">
              <a:spcBef>
                <a:spcPct val="0"/>
              </a:spcBef>
              <a:spcAft>
                <a:spcPct val="0"/>
              </a:spcAft>
            </a:pPr>
            <a:endParaRPr lang="en-US" altLang="en-US"/>
          </a:p>
        </p:txBody>
      </p:sp>
    </p:spTree>
    <p:extLst>
      <p:ext uri="{BB962C8B-B14F-4D97-AF65-F5344CB8AC3E}">
        <p14:creationId xmlns:p14="http://schemas.microsoft.com/office/powerpoint/2010/main" val="2196393622"/>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Lst>
  <p:txStyles>
    <p:titleStyle>
      <a:lvl1pPr marL="0" marR="0" indent="0" algn="l" defTabSz="914400" rtl="0" eaLnBrk="1" fontAlgn="auto" latinLnBrk="0" hangingPunct="1">
        <a:lnSpc>
          <a:spcPct val="90000"/>
        </a:lnSpc>
        <a:spcBef>
          <a:spcPct val="0"/>
        </a:spcBef>
        <a:spcAft>
          <a:spcPts val="0"/>
        </a:spcAft>
        <a:buClrTx/>
        <a:buSzTx/>
        <a:buFontTx/>
        <a:buNone/>
        <a:tabLst/>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tunes.apple.com/us/app/imaios-e-anatomy/id334876403?mt=8" TargetMode="External"/><Relationship Id="rId2" Type="http://schemas.openxmlformats.org/officeDocument/2006/relationships/hyperlink" Target="https://itunes.apple.com/us/app/differential-diagnosis-guide/id523946690?mt=8" TargetMode="External"/><Relationship Id="rId1" Type="http://schemas.openxmlformats.org/officeDocument/2006/relationships/slideLayout" Target="../slideLayouts/slideLayout7.xml"/><Relationship Id="rId5" Type="http://schemas.openxmlformats.org/officeDocument/2006/relationships/hyperlink" Target="https://itunes.apple.com/us/app/radiology-2.0-one-night-in/id404368189?mt=8" TargetMode="External"/><Relationship Id="rId4" Type="http://schemas.openxmlformats.org/officeDocument/2006/relationships/hyperlink" Target="https://itunes.apple.com/us/app/poc-ultrasound-guide/id590234691?mt=8"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accessmedicine.mhmedical.com/cases.aspx" TargetMode="External"/><Relationship Id="rId3" Type="http://schemas.openxmlformats.org/officeDocument/2006/relationships/hyperlink" Target="https://itunes.apple.com/us/app/medone/id1270209436?mt=8" TargetMode="External"/><Relationship Id="rId7" Type="http://schemas.openxmlformats.org/officeDocument/2006/relationships/hyperlink" Target="https://accessmedicine.mhmedical.com/qa.aspx?groupid=962" TargetMode="External"/><Relationship Id="rId12" Type="http://schemas.openxmlformats.org/officeDocument/2006/relationships/hyperlink" Target="https://accessmedicine.mhmedical.com/multimedia.aspx#1334" TargetMode="External"/><Relationship Id="rId2" Type="http://schemas.openxmlformats.org/officeDocument/2006/relationships/hyperlink" Target="https://itunes.apple.com/us/app/clinicalkey/id1041998175?mt=8" TargetMode="External"/><Relationship Id="rId1" Type="http://schemas.openxmlformats.org/officeDocument/2006/relationships/slideLayout" Target="../slideLayouts/slideLayout7.xml"/><Relationship Id="rId6" Type="http://schemas.openxmlformats.org/officeDocument/2006/relationships/hyperlink" Target="https://accessmedicine.mhmedical.com/books.aspx?view=library" TargetMode="External"/><Relationship Id="rId11" Type="http://schemas.openxmlformats.org/officeDocument/2006/relationships/hyperlink" Target="https://accessmedicine.mhmedical.com/infographics.aspx?gboscontainerID=268" TargetMode="External"/><Relationship Id="rId5" Type="http://schemas.openxmlformats.org/officeDocument/2006/relationships/hyperlink" Target="https://www.uptodate.com/contents/search?unid=&amp;srcsys=EZPX469871" TargetMode="External"/><Relationship Id="rId10" Type="http://schemas.openxmlformats.org/officeDocument/2006/relationships/hyperlink" Target="https://accessmedicine.mhmedical.com/multimedia.aspx#1552" TargetMode="External"/><Relationship Id="rId4" Type="http://schemas.openxmlformats.org/officeDocument/2006/relationships/hyperlink" Target="https://itunes.apple.com/us/app/read-by-qxmd/id574041839?mt=8" TargetMode="External"/><Relationship Id="rId9" Type="http://schemas.openxmlformats.org/officeDocument/2006/relationships/hyperlink" Target="https://accessmedicine.mhmedical.com/multimedia.aspx#14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itunes.apple.com/us/app/family-practice-guidelines-fnp/id1238332258?mt=8" TargetMode="External"/><Relationship Id="rId2" Type="http://schemas.openxmlformats.org/officeDocument/2006/relationships/hyperlink" Target="https://itunes.apple.com/us/app/ahrq-epss/id311852560?mt=8" TargetMode="External"/><Relationship Id="rId1" Type="http://schemas.openxmlformats.org/officeDocument/2006/relationships/slideLayout" Target="../slideLayouts/slideLayout7.xml"/><Relationship Id="rId5" Type="http://schemas.openxmlformats.org/officeDocument/2006/relationships/hyperlink" Target="https://itunes.apple.com/us/app/skyscape-medical-library/id818609413?mt=8" TargetMode="External"/><Relationship Id="rId4" Type="http://schemas.openxmlformats.org/officeDocument/2006/relationships/hyperlink" Target="https://itunes.apple.com/us/app/shots-immunizations/id958783646"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apps.apple.com/us/app/mango-languages/id443516516#?platform=ipad" TargetMode="External"/><Relationship Id="rId3" Type="http://schemas.openxmlformats.org/officeDocument/2006/relationships/hyperlink" Target="https://itunes.apple.com/us/app/calculate-medical-calculator/id361811483?mt=8" TargetMode="External"/><Relationship Id="rId7" Type="http://schemas.openxmlformats.org/officeDocument/2006/relationships/hyperlink" Target="https://itunes.apple.com/US/app/first-aid-by-american-red-cross/id529160691?mt=8" TargetMode="External"/><Relationship Id="rId2" Type="http://schemas.openxmlformats.org/officeDocument/2006/relationships/hyperlink" Target="https://itunes.apple.com/us/app/ahrq-epss/id311852560?mt=8" TargetMode="External"/><Relationship Id="rId1" Type="http://schemas.openxmlformats.org/officeDocument/2006/relationships/slideLayout" Target="../slideLayouts/slideLayout7.xml"/><Relationship Id="rId6" Type="http://schemas.openxmlformats.org/officeDocument/2006/relationships/hyperlink" Target="https://itunes.apple.com/us/app/quickem/id930734530?mt=8" TargetMode="External"/><Relationship Id="rId5" Type="http://schemas.openxmlformats.org/officeDocument/2006/relationships/hyperlink" Target="https://itunes.apple.com/us/app/mdcalc-medical-calculator/id1001640662?mt=8" TargetMode="External"/><Relationship Id="rId4" Type="http://schemas.openxmlformats.org/officeDocument/2006/relationships/hyperlink" Target="https://itunes.apple.com/us/app/canopy-speak/id792808936?mt=8"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itunes.apple.com/us/app/lexicomp/id313401238?mt=8" TargetMode="External"/><Relationship Id="rId3" Type="http://schemas.openxmlformats.org/officeDocument/2006/relationships/hyperlink" Target="https://itunes.apple.com/us/app/anticoagevaluator/id609795286?mt=8" TargetMode="External"/><Relationship Id="rId7" Type="http://schemas.openxmlformats.org/officeDocument/2006/relationships/hyperlink" Target="https://itunes.apple.com/us/app/goodrx-save-on-prescriptions/id485357017?mt=8" TargetMode="External"/><Relationship Id="rId2" Type="http://schemas.openxmlformats.org/officeDocument/2006/relationships/hyperlink" Target="https://itunes.apple.com/us/app/acep-toxicology-section-antidote-app/id959303490?mt=8" TargetMode="External"/><Relationship Id="rId1" Type="http://schemas.openxmlformats.org/officeDocument/2006/relationships/slideLayout" Target="../slideLayouts/slideLayout7.xml"/><Relationship Id="rId6" Type="http://schemas.openxmlformats.org/officeDocument/2006/relationships/hyperlink" Target="https://itunes.apple.com/us/app/formulary-search/id834992816?mt=8" TargetMode="External"/><Relationship Id="rId5" Type="http://schemas.openxmlformats.org/officeDocument/2006/relationships/hyperlink" Target="https://itunes.apple.com/us/app/epocrates-reference-tools-for-healthcare-providers/id281935788?mt=8" TargetMode="External"/><Relationship Id="rId4" Type="http://schemas.openxmlformats.org/officeDocument/2006/relationships/hyperlink" Target="https://itunes.apple.com/us/app/cdc-opioid-guideline/id1185581887"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itunes.apple.com/us/app/contraception/id595752188?mt=8" TargetMode="External"/><Relationship Id="rId3" Type="http://schemas.openxmlformats.org/officeDocument/2006/relationships/hyperlink" Target="https://itunes.apple.com/us/app/american-academy-family-physicians/id646918504?mt=8" TargetMode="External"/><Relationship Id="rId7" Type="http://schemas.openxmlformats.org/officeDocument/2006/relationships/hyperlink" Target="https://itunes.apple.com/us/app/cdc/id487847188?s_cid=bb-oadc-ipadapp-00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itunes.apple.com/us/app/calculate-medical-calculator/id361811483?mt=8" TargetMode="External"/><Relationship Id="rId5" Type="http://schemas.openxmlformats.org/officeDocument/2006/relationships/hyperlink" Target="https://itunes.apple.com/us/app/ascvd-risk-estimator-plus/id808875968?mt=8" TargetMode="External"/><Relationship Id="rId4" Type="http://schemas.openxmlformats.org/officeDocument/2006/relationships/hyperlink" Target="https://itunes.apple.com/us/app/ahrq-epss/id311852560?mt=8" TargetMode="External"/><Relationship Id="rId9" Type="http://schemas.openxmlformats.org/officeDocument/2006/relationships/hyperlink" Target="https://itunes.apple.com/us/app/cdc-vaccine-schedules/id875273858?mt=8"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itunes.apple.com/us/app/quickem/id930734530?mt=8" TargetMode="External"/><Relationship Id="rId2" Type="http://schemas.openxmlformats.org/officeDocument/2006/relationships/hyperlink" Target="https://itunes.apple.com/us/app/anticoagevaluator/id609795286?mt=8"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itunes.apple.com/us/app/hospice-in-a-minute/id511997344?mt=8" TargetMode="External"/><Relationship Id="rId2" Type="http://schemas.openxmlformats.org/officeDocument/2006/relationships/hyperlink" Target="https://itunes.apple.com/us/app/geriatrics-at-your-fingertips/id541103737" TargetMode="External"/><Relationship Id="rId1" Type="http://schemas.openxmlformats.org/officeDocument/2006/relationships/slideLayout" Target="../slideLayouts/slideLayout7.xml"/><Relationship Id="rId4" Type="http://schemas.openxmlformats.org/officeDocument/2006/relationships/hyperlink" Target="https://itunes.apple.com/us/app/igeriatrics/id365560773?mt=8"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itunes.apple.com/us/app/journal-club-medicine/id512153051?mt=8" TargetMode="External"/><Relationship Id="rId2" Type="http://schemas.openxmlformats.org/officeDocument/2006/relationships/hyperlink" Target="https://itunes.apple.com/us/app/calculate-medical-calculator/id361811483?mt=8" TargetMode="External"/><Relationship Id="rId1" Type="http://schemas.openxmlformats.org/officeDocument/2006/relationships/slideLayout" Target="../slideLayouts/slideLayout7.xml"/><Relationship Id="rId5" Type="http://schemas.openxmlformats.org/officeDocument/2006/relationships/hyperlink" Target="https://itunes.apple.com/app/visualdx/id348177521?mt=8" TargetMode="External"/><Relationship Id="rId4" Type="http://schemas.openxmlformats.org/officeDocument/2006/relationships/hyperlink" Target="https://itunes.apple.com/us/app/quickem/id930734530?mt=8"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itunes.apple.com/us/app/pemsoft-mobile/id792867392?mt=8" TargetMode="External"/><Relationship Id="rId3" Type="http://schemas.openxmlformats.org/officeDocument/2006/relationships/hyperlink" Target="https://itunes.apple.com/us/app/cdc-vaccine-schedules/id875273858?mt=8" TargetMode="External"/><Relationship Id="rId7" Type="http://schemas.openxmlformats.org/officeDocument/2006/relationships/hyperlink" Target="https://itunes.apple.com/us/app/pedi-stat/id327963391?mt=8" TargetMode="External"/><Relationship Id="rId2" Type="http://schemas.openxmlformats.org/officeDocument/2006/relationships/hyperlink" Target="https://itunes.apple.com/us/app/bilicalc/id432749899?mt=8" TargetMode="External"/><Relationship Id="rId1" Type="http://schemas.openxmlformats.org/officeDocument/2006/relationships/slideLayout" Target="../slideLayouts/slideLayout7.xml"/><Relationship Id="rId6" Type="http://schemas.openxmlformats.org/officeDocument/2006/relationships/hyperlink" Target="https://apps.apple.com/us/app/pedi-quikcalc-5/id1539994807" TargetMode="External"/><Relationship Id="rId5" Type="http://schemas.openxmlformats.org/officeDocument/2006/relationships/hyperlink" Target="https://itunes.apple.com/us/app/pedsguide/id1094742963?mt=8" TargetMode="External"/><Relationship Id="rId4" Type="http://schemas.openxmlformats.org/officeDocument/2006/relationships/hyperlink" Target="https://itunes.apple.com/us/app/child-protector/id1019023917?mt=8" TargetMode="External"/><Relationship Id="rId9" Type="http://schemas.openxmlformats.org/officeDocument/2006/relationships/hyperlink" Target="https://itunes.apple.com/us/app/simply-sayin-medical-jargon-for-families/id645810680?mt=8" TargetMode="Externa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4.xml"/><Relationship Id="rId18" Type="http://schemas.openxmlformats.org/officeDocument/2006/relationships/slide" Target="slide21.xml"/><Relationship Id="rId3" Type="http://schemas.openxmlformats.org/officeDocument/2006/relationships/slide" Target="slide4.xml"/><Relationship Id="rId21" Type="http://schemas.openxmlformats.org/officeDocument/2006/relationships/slide" Target="slide22.xml"/><Relationship Id="rId7" Type="http://schemas.openxmlformats.org/officeDocument/2006/relationships/slide" Target="slide8.xml"/><Relationship Id="rId12" Type="http://schemas.openxmlformats.org/officeDocument/2006/relationships/slide" Target="slide13.xml"/><Relationship Id="rId17" Type="http://schemas.openxmlformats.org/officeDocument/2006/relationships/slide" Target="slide18.xml"/><Relationship Id="rId2" Type="http://schemas.openxmlformats.org/officeDocument/2006/relationships/slide" Target="slide3.xml"/><Relationship Id="rId16" Type="http://schemas.openxmlformats.org/officeDocument/2006/relationships/slide" Target="slide17.xml"/><Relationship Id="rId20" Type="http://schemas.openxmlformats.org/officeDocument/2006/relationships/slide" Target="slide20.xml"/><Relationship Id="rId1" Type="http://schemas.openxmlformats.org/officeDocument/2006/relationships/slideLayout" Target="../slideLayouts/slideLayout5.xml"/><Relationship Id="rId6" Type="http://schemas.openxmlformats.org/officeDocument/2006/relationships/slide" Target="slide7.xml"/><Relationship Id="rId11" Type="http://schemas.openxmlformats.org/officeDocument/2006/relationships/slide" Target="slide12.xml"/><Relationship Id="rId5" Type="http://schemas.openxmlformats.org/officeDocument/2006/relationships/slide" Target="slide6.xml"/><Relationship Id="rId15" Type="http://schemas.openxmlformats.org/officeDocument/2006/relationships/slide" Target="slide16.xml"/><Relationship Id="rId10" Type="http://schemas.openxmlformats.org/officeDocument/2006/relationships/slide" Target="slide11.xml"/><Relationship Id="rId19" Type="http://schemas.openxmlformats.org/officeDocument/2006/relationships/slide" Target="slide19.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5.xml"/><Relationship Id="rId22" Type="http://schemas.openxmlformats.org/officeDocument/2006/relationships/hyperlink" Target="https://comsupport.fau.edu/new-ticket"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itunes.apple.com/us/app/dsm-5-differential-diagnosis/id1008319988?mt=8" TargetMode="External"/><Relationship Id="rId2" Type="http://schemas.openxmlformats.org/officeDocument/2006/relationships/hyperlink" Target="https://apps.apple.com/us/app/dsm-5-tr-diagnostic-criteria/id6444126162" TargetMode="External"/><Relationship Id="rId1" Type="http://schemas.openxmlformats.org/officeDocument/2006/relationships/slideLayout" Target="../slideLayouts/slideLayout7.xml"/><Relationship Id="rId5" Type="http://schemas.openxmlformats.org/officeDocument/2006/relationships/hyperlink" Target="https://itunes.apple.com/us/app/psych-drugs-medications-psychiatric-meds-guide/id330545327?mt=8" TargetMode="External"/><Relationship Id="rId4" Type="http://schemas.openxmlformats.org/officeDocument/2006/relationships/hyperlink" Target="https://itunes.apple.com/us/app/headspace-meditation-sleep/id493145008?mt=8"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itunes.apple.com/us/app/wusm-ob-calc/id600123897?mt=8" TargetMode="External"/><Relationship Id="rId3" Type="http://schemas.openxmlformats.org/officeDocument/2006/relationships/hyperlink" Target="https://itunes.apple.com/us/app/apgo-induction-of-labor/id1377296662?mt=8" TargetMode="External"/><Relationship Id="rId7" Type="http://schemas.openxmlformats.org/officeDocument/2006/relationships/hyperlink" Target="https://itunes.apple.com/us/app/efm-guide/id375576665?mt=8" TargetMode="External"/><Relationship Id="rId2" Type="http://schemas.openxmlformats.org/officeDocument/2006/relationships/hyperlink" Target="https://itunes.apple.com/us/app/acog/id616323665?mt=8" TargetMode="External"/><Relationship Id="rId1" Type="http://schemas.openxmlformats.org/officeDocument/2006/relationships/slideLayout" Target="../slideLayouts/slideLayout7.xml"/><Relationship Id="rId6" Type="http://schemas.openxmlformats.org/officeDocument/2006/relationships/hyperlink" Target="https://itunes.apple.com/us/app/std-tx-guide/id655206856?mt=8" TargetMode="External"/><Relationship Id="rId5" Type="http://schemas.openxmlformats.org/officeDocument/2006/relationships/hyperlink" Target="https://itunes.apple.com/us/app/contraception/id595752188?mt=8" TargetMode="External"/><Relationship Id="rId4" Type="http://schemas.openxmlformats.org/officeDocument/2006/relationships/hyperlink" Target="https://itunes.apple.com/us/app/bishop-scores/id958534841?mt=8"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itunes.apple.com/us/app/touch-surgery-surgical-simulator/id509740792?mt=8" TargetMode="External"/><Relationship Id="rId2" Type="http://schemas.openxmlformats.org/officeDocument/2006/relationships/hyperlink" Target="https://fau.mediasite.com/Mediasite/Play/dd0c8fe3dd3a4d3ea373e88f57a9c5471d"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mailto:COMHelpDesk@health.fau.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tunes.apple.com/us/app/uworld-usmle/id991621303?mt=8" TargetMode="External"/><Relationship Id="rId2" Type="http://schemas.openxmlformats.org/officeDocument/2006/relationships/hyperlink" Target="https://itunes.apple.com/us/app/firecracker-prepare-for-usmle-comlex-and-shelf/id1063844682?mt=8" TargetMode="External"/><Relationship Id="rId1" Type="http://schemas.openxmlformats.org/officeDocument/2006/relationships/slideLayout" Target="../slideLayouts/slideLayout7.xml"/><Relationship Id="rId5" Type="http://schemas.openxmlformats.org/officeDocument/2006/relationships/hyperlink" Target="https://itunes.apple.com/us/app/ankiapp-flashcards/id689185915?mt=8" TargetMode="External"/><Relationship Id="rId4" Type="http://schemas.openxmlformats.org/officeDocument/2006/relationships/hyperlink" Target="https://itunes.apple.com/us/app/quizlet-flashcards-study-tools/id546473125?mt=8"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itunes.apple.com/us/app/bookshelf/id389359495?mt=8" TargetMode="External"/><Relationship Id="rId3" Type="http://schemas.openxmlformats.org/officeDocument/2006/relationships/hyperlink" Target="https://itunes.apple.com/us/app/airserver-connect/id967004087?mt=8" TargetMode="External"/><Relationship Id="rId7" Type="http://schemas.openxmlformats.org/officeDocument/2006/relationships/hyperlink" Target="../New%20Employee%20Ed%20Tech%20Orientations/canvas.fau.edu"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New%20Employee%20Ed%20Tech%20Orientations/owlmed.fau.edu" TargetMode="External"/><Relationship Id="rId5" Type="http://schemas.openxmlformats.org/officeDocument/2006/relationships/hyperlink" Target="https://library.fau.edu/medical" TargetMode="External"/><Relationship Id="rId4" Type="http://schemas.openxmlformats.org/officeDocument/2006/relationships/hyperlink" Target="https://itunes.apple.com/us/app/kahoot-play-fun-learning-games/id1131203560?mt=8"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apps.apple.com/us/app/microsoft-whiteboard/id1352499399" TargetMode="External"/><Relationship Id="rId3" Type="http://schemas.openxmlformats.org/officeDocument/2006/relationships/hyperlink" Target="https://itunes.apple.com/us/app/microsoft-onedrive-file-photo-cloud-storage/id477537958?mt=8" TargetMode="External"/><Relationship Id="rId7" Type="http://schemas.openxmlformats.org/officeDocument/2006/relationships/hyperlink" Target="https://apps.apple.com/us/app/microsoft-to-do/id1212616790#?platform=ipad" TargetMode="External"/><Relationship Id="rId2" Type="http://schemas.openxmlformats.org/officeDocument/2006/relationships/hyperlink" Target="https://itunes.apple.com/us/app/goodreader-pdf-reader-annotator/id777310222?mt=8" TargetMode="External"/><Relationship Id="rId1" Type="http://schemas.openxmlformats.org/officeDocument/2006/relationships/slideLayout" Target="../slideLayouts/slideLayout7.xml"/><Relationship Id="rId6" Type="http://schemas.openxmlformats.org/officeDocument/2006/relationships/hyperlink" Target="https://itunes.apple.com/us/app/microsoft-powerpoint/id586449534?mt=8" TargetMode="External"/><Relationship Id="rId11" Type="http://schemas.openxmlformats.org/officeDocument/2006/relationships/hyperlink" Target="https://apps.apple.com/us/app/microsoft-office-lens-pdf-scan/id975925059#?platform=ipad" TargetMode="External"/><Relationship Id="rId5" Type="http://schemas.openxmlformats.org/officeDocument/2006/relationships/hyperlink" Target="https://itunes.apple.com/us/app/microsoft-outlook-email-and-calendar/id951937596?mt=8" TargetMode="External"/><Relationship Id="rId10" Type="http://schemas.openxmlformats.org/officeDocument/2006/relationships/hyperlink" Target="https://itunes.apple.com/us/app/notability-take-notes-annotate/id360593530?mt=8" TargetMode="External"/><Relationship Id="rId4" Type="http://schemas.openxmlformats.org/officeDocument/2006/relationships/hyperlink" Target="https://itunes.apple.com/us/app/microsoft-onenote/id410395246?mt=8" TargetMode="External"/><Relationship Id="rId9" Type="http://schemas.openxmlformats.org/officeDocument/2006/relationships/hyperlink" Target="https://itunes.apple.com/us/app/microsoft-word/id586447913?mt=8"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tunes.apple.com/us/app/infection-control-pocketbook/id525719546?mt=8" TargetMode="External"/><Relationship Id="rId2" Type="http://schemas.openxmlformats.org/officeDocument/2006/relationships/hyperlink" Target="https://appsto.re/us/XW0Ocb.i" TargetMode="External"/><Relationship Id="rId1" Type="http://schemas.openxmlformats.org/officeDocument/2006/relationships/slideLayout" Target="../slideLayouts/slideLayout7.xml"/><Relationship Id="rId5" Type="http://schemas.openxmlformats.org/officeDocument/2006/relationships/hyperlink" Target="https://itunes.apple.com/us/app/pocket-heart/id384060873?mt=8" TargetMode="External"/><Relationship Id="rId4" Type="http://schemas.openxmlformats.org/officeDocument/2006/relationships/hyperlink" Target="http://itunes.apple.com/us/app/muscle-bone-anatomy-3d/id375105666?mt=8"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itunes.apple.com/us/app/imaios-e-anatomy/id334876403?mt=8" TargetMode="External"/><Relationship Id="rId3" Type="http://schemas.openxmlformats.org/officeDocument/2006/relationships/hyperlink" Target="https://itunes.apple.com/us/app/brain-anatomy/id548219833?mt=8" TargetMode="External"/><Relationship Id="rId7" Type="http://schemas.openxmlformats.org/officeDocument/2006/relationships/hyperlink" Target="https://itunes.apple.com/us/app/stroke-scales-for-ems/id1275108154?mt=8" TargetMode="External"/><Relationship Id="rId2" Type="http://schemas.openxmlformats.org/officeDocument/2006/relationships/hyperlink" Target="https://itunes.apple.com/us/app/3d-brain/id331399332?mt=8" TargetMode="External"/><Relationship Id="rId1" Type="http://schemas.openxmlformats.org/officeDocument/2006/relationships/slideLayout" Target="../slideLayouts/slideLayout7.xml"/><Relationship Id="rId6" Type="http://schemas.openxmlformats.org/officeDocument/2006/relationships/hyperlink" Target="https://itunes.apple.com/us/app/pocket-brain/id508820653?mt=8" TargetMode="External"/><Relationship Id="rId5" Type="http://schemas.openxmlformats.org/officeDocument/2006/relationships/hyperlink" Target="https://itunes.apple.com/us/app/nerve-whiz/id380714187?mt=8" TargetMode="External"/><Relationship Id="rId4" Type="http://schemas.openxmlformats.org/officeDocument/2006/relationships/hyperlink" Target="https://itunes.apple.com/us/app/firecracker-prepare-for-usmle-comlex-and-shelf/id1063844682?mt=8"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itunes.apple.com/us/app/cardiovisual-heart-health/id1009028152?mt=8" TargetMode="External"/><Relationship Id="rId7" Type="http://schemas.openxmlformats.org/officeDocument/2006/relationships/hyperlink" Target="https://itunes.apple.com/app/visualdx/id348177521?mt=8"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itunes.apple.com/us/app/pocket-heart/id384060873?mt=8" TargetMode="External"/><Relationship Id="rId5" Type="http://schemas.openxmlformats.org/officeDocument/2006/relationships/hyperlink" Target="https://itunes.apple.com/us/app/lose-it-calorie-counter/id297368629?mt=8" TargetMode="External"/><Relationship Id="rId4" Type="http://schemas.openxmlformats.org/officeDocument/2006/relationships/hyperlink" Target="https://itunes.apple.com/us/app/infection-control-pocketbook/id525719546?mt=8"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itunes.apple.com/US/app/first-aid-by-american-red-cross/id529160691?mt=8" TargetMode="External"/><Relationship Id="rId2" Type="http://schemas.openxmlformats.org/officeDocument/2006/relationships/hyperlink" Target="https://itunes.apple.com/us/app/duke-cpr/id1022440083?mt=8" TargetMode="External"/><Relationship Id="rId1" Type="http://schemas.openxmlformats.org/officeDocument/2006/relationships/slideLayout" Target="../slideLayouts/slideLayout7.xml"/><Relationship Id="rId4" Type="http://schemas.openxmlformats.org/officeDocument/2006/relationships/hyperlink" Target="https://itunes.apple.com/us/app/stb/id1336173602?mt=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iPad App Catalog</a:t>
            </a:r>
          </a:p>
        </p:txBody>
      </p:sp>
      <p:sp>
        <p:nvSpPr>
          <p:cNvPr id="3" name="Subtitle 2"/>
          <p:cNvSpPr>
            <a:spLocks noGrp="1"/>
          </p:cNvSpPr>
          <p:nvPr>
            <p:ph type="subTitle" idx="1"/>
          </p:nvPr>
        </p:nvSpPr>
        <p:spPr>
          <a:xfrm>
            <a:off x="1524000" y="4310743"/>
            <a:ext cx="9144000" cy="1855106"/>
          </a:xfrm>
        </p:spPr>
        <p:txBody>
          <a:bodyPr vert="horz" lIns="91440" tIns="45720" rIns="91440" bIns="45720" rtlCol="0" anchor="t">
            <a:normAutofit fontScale="70000" lnSpcReduction="20000"/>
          </a:bodyPr>
          <a:lstStyle/>
          <a:p>
            <a:r>
              <a:rPr lang="en-US" sz="3400" dirty="0"/>
              <a:t>2025-2026</a:t>
            </a:r>
          </a:p>
          <a:p>
            <a:endParaRPr lang="en-US" sz="2900" dirty="0"/>
          </a:p>
          <a:p>
            <a:r>
              <a:rPr lang="en-US" sz="2900" dirty="0"/>
              <a:t>Cultivated in collaboration between Schmidt College of Medicine Faculty, Residents, Students, and Educational Technology Staff</a:t>
            </a:r>
          </a:p>
          <a:p>
            <a:endParaRPr lang="en-US" dirty="0"/>
          </a:p>
          <a:p>
            <a:r>
              <a:rPr lang="en-US" dirty="0"/>
              <a:t>Maintained by COM Ed Tech</a:t>
            </a:r>
          </a:p>
          <a:p>
            <a:endParaRPr lang="en-US" dirty="0"/>
          </a:p>
        </p:txBody>
      </p:sp>
    </p:spTree>
    <p:extLst>
      <p:ext uri="{BB962C8B-B14F-4D97-AF65-F5344CB8AC3E}">
        <p14:creationId xmlns:p14="http://schemas.microsoft.com/office/powerpoint/2010/main" val="851147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Radiology Curriculum Resources</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3326103998"/>
              </p:ext>
            </p:extLst>
          </p:nvPr>
        </p:nvGraphicFramePr>
        <p:xfrm>
          <a:off x="266700" y="1424009"/>
          <a:ext cx="11658600" cy="4245230"/>
        </p:xfrm>
        <a:graphic>
          <a:graphicData uri="http://schemas.openxmlformats.org/drawingml/2006/table">
            <a:tbl>
              <a:tblPr firstRow="1" bandRow="1">
                <a:tableStyleId>{073A0DAA-6AF3-43AB-8588-CEC1D06C72B9}</a:tableStyleId>
              </a:tblPr>
              <a:tblGrid>
                <a:gridCol w="1909158">
                  <a:extLst>
                    <a:ext uri="{9D8B030D-6E8A-4147-A177-3AD203B41FA5}">
                      <a16:colId xmlns:a16="http://schemas.microsoft.com/office/drawing/2014/main" val="2190012712"/>
                    </a:ext>
                  </a:extLst>
                </a:gridCol>
                <a:gridCol w="1003462">
                  <a:extLst>
                    <a:ext uri="{9D8B030D-6E8A-4147-A177-3AD203B41FA5}">
                      <a16:colId xmlns:a16="http://schemas.microsoft.com/office/drawing/2014/main" val="2723816476"/>
                    </a:ext>
                  </a:extLst>
                </a:gridCol>
                <a:gridCol w="6419754">
                  <a:extLst>
                    <a:ext uri="{9D8B030D-6E8A-4147-A177-3AD203B41FA5}">
                      <a16:colId xmlns:a16="http://schemas.microsoft.com/office/drawing/2014/main" val="2406368174"/>
                    </a:ext>
                  </a:extLst>
                </a:gridCol>
                <a:gridCol w="2326226">
                  <a:extLst>
                    <a:ext uri="{9D8B030D-6E8A-4147-A177-3AD203B41FA5}">
                      <a16:colId xmlns:a16="http://schemas.microsoft.com/office/drawing/2014/main" val="2788181724"/>
                    </a:ext>
                  </a:extLst>
                </a:gridCol>
              </a:tblGrid>
              <a:tr h="411480">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Keyword(s)</a:t>
                      </a:r>
                    </a:p>
                  </a:txBody>
                  <a:tcPr/>
                </a:tc>
                <a:extLst>
                  <a:ext uri="{0D108BD9-81ED-4DB2-BD59-A6C34878D82A}">
                    <a16:rowId xmlns:a16="http://schemas.microsoft.com/office/drawing/2014/main" val="21360948"/>
                  </a:ext>
                </a:extLst>
              </a:tr>
              <a:tr h="370840">
                <a:tc>
                  <a:txBody>
                    <a:bodyPr/>
                    <a:lstStyle/>
                    <a:p>
                      <a:pPr marL="0" marR="0">
                        <a:lnSpc>
                          <a:spcPct val="107000"/>
                        </a:lnSpc>
                        <a:spcBef>
                          <a:spcPts val="0"/>
                        </a:spcBef>
                        <a:spcAft>
                          <a:spcPts val="800"/>
                        </a:spcAft>
                      </a:pPr>
                      <a:r>
                        <a:rPr lang="en-US" sz="1600" u="sng" dirty="0">
                          <a:effectLst/>
                          <a:hlinkClick r:id="rId2"/>
                        </a:rPr>
                        <a:t>Differential Diagnosis Guide </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a:effectLst/>
                        </a:rPr>
                        <a:t>Free </a:t>
                      </a:r>
                      <a:endParaRPr lang="en-US" sz="14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a:effectLst/>
                        </a:rPr>
                        <a:t> Thoracic Radiology Differential Diagnosis Guide is a convenient way to review differential diagnoses for chest CT findings and discover common CT imaging presentations associated with many diseases. Includes over 100 meticulously curated CT images.</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a:effectLst/>
                        </a:rPr>
                        <a:t>Differential Diagnosis, CT</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20450403"/>
                  </a:ext>
                </a:extLst>
              </a:tr>
              <a:tr h="409862">
                <a:tc>
                  <a:txBody>
                    <a:bodyPr/>
                    <a:lstStyle/>
                    <a:p>
                      <a:pPr marL="0" marR="0">
                        <a:lnSpc>
                          <a:spcPct val="107000"/>
                        </a:lnSpc>
                        <a:spcBef>
                          <a:spcPts val="0"/>
                        </a:spcBef>
                        <a:spcAft>
                          <a:spcPts val="800"/>
                        </a:spcAft>
                      </a:pPr>
                      <a:r>
                        <a:rPr lang="en-US" sz="1600" u="sng">
                          <a:effectLst/>
                          <a:hlinkClick r:id="rId3"/>
                        </a:rPr>
                        <a:t>IMAIOS e-Anatomy</a:t>
                      </a:r>
                      <a:endParaRPr lang="en-US" sz="1600" b="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a:effectLst/>
                        </a:rPr>
                        <a:t>Free + in-app purchase</a:t>
                      </a:r>
                      <a:endParaRPr lang="en-US" sz="1400" b="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a:effectLst/>
                        </a:rPr>
                        <a:t>IMAIOS e-Anatomy is an atlas of human anatomy for physicians, radiologists, medical students and radiographers. Try before you buy: visualize more than 8,500 medical and anatomical images for free before subscribing and gaining access to our medical labels.</a:t>
                      </a:r>
                      <a:endParaRPr lang="en-US" sz="1400" b="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a:effectLst/>
                        </a:rPr>
                        <a:t>Radiology* </a:t>
                      </a:r>
                    </a:p>
                    <a:p>
                      <a:pPr marL="0" marR="0">
                        <a:lnSpc>
                          <a:spcPct val="107000"/>
                        </a:lnSpc>
                        <a:spcBef>
                          <a:spcPts val="0"/>
                        </a:spcBef>
                        <a:spcAft>
                          <a:spcPts val="800"/>
                        </a:spcAft>
                      </a:pPr>
                      <a:r>
                        <a:rPr lang="en-US" sz="1400" dirty="0">
                          <a:effectLst/>
                        </a:rPr>
                        <a:t>* Recommended by Dr. Weinert</a:t>
                      </a:r>
                      <a:endParaRPr lang="en-US" sz="1400" b="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834054712"/>
                  </a:ext>
                </a:extLst>
              </a:tr>
              <a:tr h="370840">
                <a:tc>
                  <a:txBody>
                    <a:bodyPr/>
                    <a:lstStyle/>
                    <a:p>
                      <a:pPr marL="0" marR="0">
                        <a:lnSpc>
                          <a:spcPct val="107000"/>
                        </a:lnSpc>
                        <a:spcBef>
                          <a:spcPts val="0"/>
                        </a:spcBef>
                        <a:spcAft>
                          <a:spcPts val="800"/>
                        </a:spcAft>
                      </a:pPr>
                      <a:r>
                        <a:rPr lang="en-US" sz="1600" u="sng">
                          <a:effectLst/>
                          <a:hlinkClick r:id="rId4"/>
                        </a:rPr>
                        <a:t>POC_US: The Ohio State ultrasound app</a:t>
                      </a:r>
                      <a:endParaRPr lang="en-US" sz="16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a:effectLst/>
                        </a:rPr>
                        <a:t>Free </a:t>
                      </a:r>
                      <a:endParaRPr lang="en-US" sz="14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a:effectLst/>
                        </a:rPr>
                        <a:t>POC U/S, is a guide to obtaining high quality ultrasounds of patients at the Point Of Care. It is intended to guide medical students, ultrasonography students, medical residents and physicians through the steps for obtaining each view within seven categories of point of care ultrasonography. The app also indicates the correct probe to use and gives tips for obtaining high quality images. Where appropriate the app provides information for calculating various clinical parameters.</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a:effectLst/>
                        </a:rPr>
                        <a:t>Ultrasound</a:t>
                      </a:r>
                      <a:endParaRPr lang="en-US" sz="140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962803786"/>
                  </a:ext>
                </a:extLst>
              </a:tr>
              <a:tr h="370840">
                <a:tc>
                  <a:txBody>
                    <a:bodyPr/>
                    <a:lstStyle/>
                    <a:p>
                      <a:pPr marL="0" marR="0">
                        <a:lnSpc>
                          <a:spcPct val="107000"/>
                        </a:lnSpc>
                        <a:spcBef>
                          <a:spcPts val="0"/>
                        </a:spcBef>
                        <a:spcAft>
                          <a:spcPts val="800"/>
                        </a:spcAft>
                      </a:pPr>
                      <a:r>
                        <a:rPr lang="en-US" sz="1600" u="sng" dirty="0">
                          <a:effectLst/>
                          <a:hlinkClick r:id="rId5"/>
                        </a:rPr>
                        <a:t>Radiology 2.0: One Night in the ED</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a:effectLst/>
                        </a:rPr>
                        <a:t>Free</a:t>
                      </a:r>
                      <a:endParaRPr lang="en-US" sz="14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a:effectLst/>
                        </a:rPr>
                        <a:t>A series of cases that allow the user to simulate reading CT scans at a PACS workstation. Extensive discussions following each case include labeled images that highlight pathologies and relevant findings. </a:t>
                      </a:r>
                      <a:endParaRPr lang="en-US" sz="14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a:effectLst/>
                        </a:rPr>
                        <a:t>Radiology, Cases, Pathology</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71434791"/>
                  </a:ext>
                </a:extLst>
              </a:tr>
            </a:tbl>
          </a:graphicData>
        </a:graphic>
      </p:graphicFrame>
    </p:spTree>
    <p:extLst>
      <p:ext uri="{BB962C8B-B14F-4D97-AF65-F5344CB8AC3E}">
        <p14:creationId xmlns:p14="http://schemas.microsoft.com/office/powerpoint/2010/main" val="1957081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Library Resources</a:t>
            </a:r>
            <a:endParaRPr lang="en-US" dirty="0"/>
          </a:p>
        </p:txBody>
      </p:sp>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1435046780"/>
              </p:ext>
            </p:extLst>
          </p:nvPr>
        </p:nvGraphicFramePr>
        <p:xfrm>
          <a:off x="482009" y="1262063"/>
          <a:ext cx="11227982" cy="3165793"/>
        </p:xfrm>
        <a:graphic>
          <a:graphicData uri="http://schemas.openxmlformats.org/drawingml/2006/table">
            <a:tbl>
              <a:tblPr firstRow="1" bandRow="1">
                <a:tableStyleId>{073A0DAA-6AF3-43AB-8588-CEC1D06C72B9}</a:tableStyleId>
              </a:tblPr>
              <a:tblGrid>
                <a:gridCol w="1592935">
                  <a:extLst>
                    <a:ext uri="{9D8B030D-6E8A-4147-A177-3AD203B41FA5}">
                      <a16:colId xmlns:a16="http://schemas.microsoft.com/office/drawing/2014/main" val="4031789860"/>
                    </a:ext>
                  </a:extLst>
                </a:gridCol>
                <a:gridCol w="1413048">
                  <a:extLst>
                    <a:ext uri="{9D8B030D-6E8A-4147-A177-3AD203B41FA5}">
                      <a16:colId xmlns:a16="http://schemas.microsoft.com/office/drawing/2014/main" val="454267988"/>
                    </a:ext>
                  </a:extLst>
                </a:gridCol>
                <a:gridCol w="6878386">
                  <a:extLst>
                    <a:ext uri="{9D8B030D-6E8A-4147-A177-3AD203B41FA5}">
                      <a16:colId xmlns:a16="http://schemas.microsoft.com/office/drawing/2014/main" val="1634077893"/>
                    </a:ext>
                  </a:extLst>
                </a:gridCol>
                <a:gridCol w="1343613">
                  <a:extLst>
                    <a:ext uri="{9D8B030D-6E8A-4147-A177-3AD203B41FA5}">
                      <a16:colId xmlns:a16="http://schemas.microsoft.com/office/drawing/2014/main" val="407295032"/>
                    </a:ext>
                  </a:extLst>
                </a:gridCol>
              </a:tblGrid>
              <a:tr h="307642">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a:t>
                      </a:r>
                      <a:r>
                        <a:rPr lang="en-US" sz="1600" baseline="0" dirty="0"/>
                        <a:t>(s)</a:t>
                      </a:r>
                      <a:endParaRPr lang="en-US" sz="1600" dirty="0"/>
                    </a:p>
                  </a:txBody>
                  <a:tcPr/>
                </a:tc>
                <a:extLst>
                  <a:ext uri="{0D108BD9-81ED-4DB2-BD59-A6C34878D82A}">
                    <a16:rowId xmlns:a16="http://schemas.microsoft.com/office/drawing/2014/main" val="683302090"/>
                  </a:ext>
                </a:extLst>
              </a:tr>
              <a:tr h="815718">
                <a:tc>
                  <a:txBody>
                    <a:bodyPr/>
                    <a:lstStyle/>
                    <a:p>
                      <a:pPr marL="0" marR="0">
                        <a:lnSpc>
                          <a:spcPct val="107000"/>
                        </a:lnSpc>
                        <a:spcBef>
                          <a:spcPts val="0"/>
                        </a:spcBef>
                        <a:spcAft>
                          <a:spcPts val="0"/>
                        </a:spcAft>
                      </a:pPr>
                      <a:r>
                        <a:rPr lang="en-US" sz="1600" dirty="0">
                          <a:effectLst/>
                          <a:latin typeface="+mn-lt"/>
                          <a:hlinkClick r:id="rId2"/>
                        </a:rPr>
                        <a:t>Clinical Key</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dirty="0">
                          <a:effectLst/>
                          <a:latin typeface="+mn-lt"/>
                        </a:rPr>
                        <a:t>Provided by CoM Library</a:t>
                      </a:r>
                      <a:endParaRPr lang="en-US"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err="1">
                          <a:effectLst/>
                          <a:latin typeface="+mn-lt"/>
                        </a:rPr>
                        <a:t>ClinicalKey</a:t>
                      </a:r>
                      <a:r>
                        <a:rPr lang="en-US" sz="1100" dirty="0">
                          <a:effectLst/>
                          <a:latin typeface="+mn-lt"/>
                        </a:rPr>
                        <a:t> is a Point of Care clinical information resource that provides access to selected books, journals, guidelines, drug information, patient leaflets, CME credits, an image database, RSS subject feeds and news bulletins.  NOTE: Users must click on the </a:t>
                      </a:r>
                      <a:r>
                        <a:rPr lang="en-US" sz="1100" dirty="0" err="1">
                          <a:effectLst/>
                          <a:latin typeface="+mn-lt"/>
                        </a:rPr>
                        <a:t>ClinicalKey</a:t>
                      </a:r>
                      <a:r>
                        <a:rPr lang="en-US" sz="1100" dirty="0">
                          <a:effectLst/>
                          <a:latin typeface="+mn-lt"/>
                        </a:rPr>
                        <a:t> database, located within the Library resources, then “mobile.” </a:t>
                      </a:r>
                      <a:r>
                        <a:rPr lang="en-US" sz="1100" u="sng" dirty="0">
                          <a:effectLst/>
                          <a:latin typeface="+mn-lt"/>
                        </a:rPr>
                        <a:t>Register your email to receive the link to download the app for free.</a:t>
                      </a:r>
                      <a:r>
                        <a:rPr lang="en-US" sz="1100" dirty="0">
                          <a:effectLst/>
                          <a:latin typeface="+mn-lt"/>
                        </a:rPr>
                        <a:t> If you have already downloaded the app, you will still have to activate the link to access Clinical Key.</a:t>
                      </a:r>
                      <a:endParaRPr lang="en-US"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latin typeface="+mn-lt"/>
                        </a:rPr>
                        <a:t>Point</a:t>
                      </a:r>
                      <a:r>
                        <a:rPr lang="en-US" sz="1100" baseline="0" dirty="0">
                          <a:effectLst/>
                          <a:latin typeface="+mn-lt"/>
                        </a:rPr>
                        <a:t> of Care Research</a:t>
                      </a:r>
                      <a:endParaRPr lang="en-US" sz="11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5811395"/>
                  </a:ext>
                </a:extLst>
              </a:tr>
              <a:tr h="412976">
                <a:tc>
                  <a:txBody>
                    <a:bodyPr/>
                    <a:lstStyle/>
                    <a:p>
                      <a:pPr marL="0" marR="0">
                        <a:lnSpc>
                          <a:spcPct val="107000"/>
                        </a:lnSpc>
                        <a:spcBef>
                          <a:spcPts val="0"/>
                        </a:spcBef>
                        <a:spcAft>
                          <a:spcPts val="0"/>
                        </a:spcAft>
                      </a:pPr>
                      <a:r>
                        <a:rPr lang="en-US" sz="1600" dirty="0">
                          <a:effectLst/>
                          <a:latin typeface="+mn-lt"/>
                          <a:hlinkClick r:id="rId3"/>
                        </a:rPr>
                        <a:t>MedOne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dirty="0">
                          <a:effectLst/>
                          <a:latin typeface="+mn-lt"/>
                        </a:rPr>
                        <a:t>Provided by CoM Library</a:t>
                      </a:r>
                      <a:endParaRPr lang="en-US"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latin typeface="+mn-lt"/>
                        </a:rPr>
                        <a:t>“</a:t>
                      </a:r>
                      <a:r>
                        <a:rPr lang="en-US" sz="1100" dirty="0" err="1">
                          <a:effectLst/>
                          <a:latin typeface="+mn-lt"/>
                        </a:rPr>
                        <a:t>MedOne</a:t>
                      </a:r>
                      <a:r>
                        <a:rPr lang="en-US" sz="1100" dirty="0">
                          <a:effectLst/>
                          <a:latin typeface="+mn-lt"/>
                        </a:rPr>
                        <a:t> by </a:t>
                      </a:r>
                      <a:r>
                        <a:rPr lang="en-US" sz="1100" dirty="0" err="1">
                          <a:effectLst/>
                          <a:latin typeface="+mn-lt"/>
                        </a:rPr>
                        <a:t>Thieme</a:t>
                      </a:r>
                      <a:r>
                        <a:rPr lang="en-US" sz="1100" dirty="0">
                          <a:effectLst/>
                          <a:latin typeface="+mn-lt"/>
                        </a:rPr>
                        <a:t> is the companion app to </a:t>
                      </a:r>
                      <a:r>
                        <a:rPr lang="en-US" sz="1100" dirty="0" err="1">
                          <a:effectLst/>
                          <a:latin typeface="+mn-lt"/>
                        </a:rPr>
                        <a:t>Thieme's</a:t>
                      </a:r>
                      <a:r>
                        <a:rPr lang="en-US" sz="1100" dirty="0">
                          <a:effectLst/>
                          <a:latin typeface="+mn-lt"/>
                        </a:rPr>
                        <a:t> E-Book Library. To sign into the app, users will need to first create a user name and password while logged in to </a:t>
                      </a:r>
                      <a:r>
                        <a:rPr lang="en-US" sz="1100" dirty="0" err="1">
                          <a:effectLst/>
                          <a:latin typeface="+mn-lt"/>
                        </a:rPr>
                        <a:t>Thieme</a:t>
                      </a:r>
                      <a:r>
                        <a:rPr lang="en-US" sz="1100" dirty="0">
                          <a:effectLst/>
                          <a:latin typeface="+mn-lt"/>
                        </a:rPr>
                        <a:t> </a:t>
                      </a:r>
                      <a:r>
                        <a:rPr lang="en-US" sz="1100" dirty="0" err="1">
                          <a:effectLst/>
                          <a:latin typeface="+mn-lt"/>
                        </a:rPr>
                        <a:t>MedOne</a:t>
                      </a:r>
                      <a:r>
                        <a:rPr lang="en-US" sz="1100" dirty="0">
                          <a:effectLst/>
                          <a:latin typeface="+mn-lt"/>
                        </a:rPr>
                        <a:t> Education via the FAU Medical Library Website: https://library.fau.edu/medical/resources </a:t>
                      </a:r>
                      <a:endParaRPr lang="en-US"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latin typeface="+mn-lt"/>
                          <a:ea typeface="Calibri" panose="020F0502020204030204" pitchFamily="34" charset="0"/>
                          <a:cs typeface="Times New Roman" panose="02020603050405020304" pitchFamily="18" charset="0"/>
                        </a:rPr>
                        <a:t>Research</a:t>
                      </a:r>
                    </a:p>
                  </a:txBody>
                  <a:tcPr marL="68580" marR="68580" marT="0" marB="0"/>
                </a:tc>
                <a:extLst>
                  <a:ext uri="{0D108BD9-81ED-4DB2-BD59-A6C34878D82A}">
                    <a16:rowId xmlns:a16="http://schemas.microsoft.com/office/drawing/2014/main" val="260736001"/>
                  </a:ext>
                </a:extLst>
              </a:tr>
              <a:tr h="321918">
                <a:tc>
                  <a:txBody>
                    <a:bodyPr/>
                    <a:lstStyle/>
                    <a:p>
                      <a:pPr marL="0" marR="0">
                        <a:lnSpc>
                          <a:spcPct val="107000"/>
                        </a:lnSpc>
                        <a:spcBef>
                          <a:spcPts val="0"/>
                        </a:spcBef>
                        <a:spcAft>
                          <a:spcPts val="0"/>
                        </a:spcAft>
                      </a:pPr>
                      <a:r>
                        <a:rPr lang="en-US" sz="1600" dirty="0">
                          <a:effectLst/>
                          <a:latin typeface="+mn-lt"/>
                          <a:hlinkClick r:id="rId4"/>
                        </a:rPr>
                        <a:t>Read by QXMD</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dirty="0">
                          <a:effectLst/>
                          <a:latin typeface="+mn-lt"/>
                        </a:rPr>
                        <a:t>Provided by CoM Library</a:t>
                      </a:r>
                      <a:endParaRPr lang="en-US"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latin typeface="+mn-lt"/>
                        </a:rPr>
                        <a:t>“Read by </a:t>
                      </a:r>
                      <a:r>
                        <a:rPr lang="en-US" sz="1100" dirty="0" err="1">
                          <a:effectLst/>
                          <a:latin typeface="+mn-lt"/>
                        </a:rPr>
                        <a:t>QxMD</a:t>
                      </a:r>
                      <a:r>
                        <a:rPr lang="en-US" sz="1100" dirty="0">
                          <a:effectLst/>
                          <a:latin typeface="+mn-lt"/>
                        </a:rPr>
                        <a:t>' provides a single place to keep up with new medical &amp; scientific research, read outstanding topic reviews and search PubMed.” </a:t>
                      </a:r>
                      <a:endParaRPr lang="en-US"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latin typeface="+mn-lt"/>
                          <a:ea typeface="Calibri" panose="020F0502020204030204" pitchFamily="34" charset="0"/>
                          <a:cs typeface="Times New Roman" panose="02020603050405020304" pitchFamily="18" charset="0"/>
                        </a:rPr>
                        <a:t>Research</a:t>
                      </a:r>
                    </a:p>
                  </a:txBody>
                  <a:tcPr marL="68580" marR="68580" marT="0" marB="0"/>
                </a:tc>
                <a:extLst>
                  <a:ext uri="{0D108BD9-81ED-4DB2-BD59-A6C34878D82A}">
                    <a16:rowId xmlns:a16="http://schemas.microsoft.com/office/drawing/2014/main" val="248449330"/>
                  </a:ext>
                </a:extLst>
              </a:tr>
              <a:tr h="412976">
                <a:tc>
                  <a:txBody>
                    <a:bodyPr/>
                    <a:lstStyle/>
                    <a:p>
                      <a:pPr marL="0" marR="0">
                        <a:lnSpc>
                          <a:spcPct val="107000"/>
                        </a:lnSpc>
                        <a:spcBef>
                          <a:spcPts val="0"/>
                        </a:spcBef>
                        <a:spcAft>
                          <a:spcPts val="0"/>
                        </a:spcAft>
                      </a:pPr>
                      <a:r>
                        <a:rPr lang="en-US" sz="1600" u="sng" kern="1200" dirty="0">
                          <a:solidFill>
                            <a:schemeClr val="dk1"/>
                          </a:solidFill>
                          <a:effectLst/>
                          <a:latin typeface="+mn-lt"/>
                          <a:ea typeface="+mn-ea"/>
                          <a:cs typeface="+mn-cs"/>
                          <a:hlinkClick r:id="rId5"/>
                        </a:rPr>
                        <a:t>UpToDate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dirty="0">
                          <a:effectLst/>
                          <a:latin typeface="+mn-lt"/>
                          <a:ea typeface="Calibri" panose="020F0502020204030204" pitchFamily="34" charset="0"/>
                          <a:cs typeface="Times New Roman" panose="02020603050405020304" pitchFamily="18" charset="0"/>
                        </a:rPr>
                        <a:t>Provided</a:t>
                      </a:r>
                      <a:r>
                        <a:rPr lang="en-US" sz="1100" baseline="0" dirty="0">
                          <a:effectLst/>
                          <a:latin typeface="+mn-lt"/>
                          <a:ea typeface="Calibri" panose="020F0502020204030204" pitchFamily="34" charset="0"/>
                          <a:cs typeface="Times New Roman" panose="02020603050405020304" pitchFamily="18" charset="0"/>
                        </a:rPr>
                        <a:t> by CoM Library</a:t>
                      </a:r>
                      <a:endParaRPr lang="en-US"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b="0" i="0" kern="1200" dirty="0">
                          <a:solidFill>
                            <a:schemeClr val="dk1"/>
                          </a:solidFill>
                          <a:effectLst/>
                          <a:latin typeface="+mn-lt"/>
                          <a:ea typeface="+mn-ea"/>
                          <a:cs typeface="+mn-cs"/>
                        </a:rPr>
                        <a:t>UpToDate is a subscription based resource designed to provide physicians access to current clinical information. Access is limited to College of Medicine students and a designated subset of College of Medicine clinical faculty. Instructions for creating and re-verifying your </a:t>
                      </a:r>
                      <a:r>
                        <a:rPr lang="en-US" sz="1100" b="0" i="0" kern="1200" dirty="0" err="1">
                          <a:solidFill>
                            <a:schemeClr val="dk1"/>
                          </a:solidFill>
                          <a:effectLst/>
                          <a:latin typeface="+mn-lt"/>
                          <a:ea typeface="+mn-ea"/>
                          <a:cs typeface="+mn-cs"/>
                        </a:rPr>
                        <a:t>UptoDate</a:t>
                      </a:r>
                      <a:r>
                        <a:rPr lang="en-US" sz="1100" b="0" i="0" kern="1200" dirty="0">
                          <a:solidFill>
                            <a:schemeClr val="dk1"/>
                          </a:solidFill>
                          <a:effectLst/>
                          <a:latin typeface="+mn-lt"/>
                          <a:ea typeface="+mn-ea"/>
                          <a:cs typeface="+mn-cs"/>
                        </a:rPr>
                        <a:t> account are available at https://library.fau.edu/medical/uptodate. </a:t>
                      </a:r>
                      <a:endParaRPr lang="en-US"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latin typeface="+mn-lt"/>
                          <a:ea typeface="Calibri" panose="020F0502020204030204" pitchFamily="34" charset="0"/>
                          <a:cs typeface="Times New Roman" panose="02020603050405020304" pitchFamily="18" charset="0"/>
                        </a:rPr>
                        <a:t>Research</a:t>
                      </a:r>
                    </a:p>
                  </a:txBody>
                  <a:tcPr marL="68580" marR="68580" marT="0" marB="0"/>
                </a:tc>
                <a:extLst>
                  <a:ext uri="{0D108BD9-81ED-4DB2-BD59-A6C34878D82A}">
                    <a16:rowId xmlns:a16="http://schemas.microsoft.com/office/drawing/2014/main" val="887640583"/>
                  </a:ext>
                </a:extLst>
              </a:tr>
              <a:tr h="412976">
                <a:tc>
                  <a:txBody>
                    <a:bodyPr/>
                    <a:lstStyle/>
                    <a:p>
                      <a:pPr marL="0" marR="0">
                        <a:lnSpc>
                          <a:spcPct val="107000"/>
                        </a:lnSpc>
                        <a:spcBef>
                          <a:spcPts val="0"/>
                        </a:spcBef>
                        <a:spcAft>
                          <a:spcPts val="0"/>
                        </a:spcAft>
                      </a:pPr>
                      <a:r>
                        <a:rPr lang="en-US" sz="1600" dirty="0">
                          <a:effectLst/>
                          <a:latin typeface="+mn-lt"/>
                          <a:ea typeface="Calibri" panose="020F0502020204030204" pitchFamily="34" charset="0"/>
                          <a:cs typeface="Times New Roman" panose="02020603050405020304" pitchFamily="18" charset="0"/>
                        </a:rPr>
                        <a:t>Access – by McGraw Hill</a:t>
                      </a:r>
                    </a:p>
                  </a:txBody>
                  <a:tcPr marL="68580" marR="68580" marT="0" marB="0"/>
                </a:tc>
                <a:tc>
                  <a:txBody>
                    <a:bodyPr/>
                    <a:lstStyle/>
                    <a:p>
                      <a:pPr marL="0" marR="0" algn="ctr">
                        <a:lnSpc>
                          <a:spcPct val="107000"/>
                        </a:lnSpc>
                        <a:spcBef>
                          <a:spcPts val="0"/>
                        </a:spcBef>
                        <a:spcAft>
                          <a:spcPts val="0"/>
                        </a:spcAft>
                      </a:pPr>
                      <a:r>
                        <a:rPr lang="en-US" sz="1100" dirty="0">
                          <a:effectLst/>
                          <a:latin typeface="+mn-lt"/>
                          <a:ea typeface="Calibri" panose="020F0502020204030204" pitchFamily="34" charset="0"/>
                          <a:cs typeface="Times New Roman" panose="02020603050405020304" pitchFamily="18" charset="0"/>
                        </a:rPr>
                        <a:t>Provided</a:t>
                      </a:r>
                      <a:r>
                        <a:rPr lang="en-US" sz="1100" baseline="0" dirty="0">
                          <a:effectLst/>
                          <a:latin typeface="+mn-lt"/>
                          <a:ea typeface="Calibri" panose="020F0502020204030204" pitchFamily="34" charset="0"/>
                          <a:cs typeface="Times New Roman" panose="02020603050405020304" pitchFamily="18" charset="0"/>
                        </a:rPr>
                        <a:t> by CoM Library</a:t>
                      </a:r>
                      <a:endParaRPr lang="en-US"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kern="1200" dirty="0" err="1">
                          <a:solidFill>
                            <a:prstClr val="black">
                              <a:hueOff val="0"/>
                              <a:satOff val="0"/>
                              <a:lumOff val="0"/>
                              <a:alphaOff val="0"/>
                            </a:prstClr>
                          </a:solidFill>
                          <a:latin typeface="Calibri" panose="020F0502020204030204"/>
                          <a:ea typeface="+mn-ea"/>
                          <a:cs typeface="+mn-cs"/>
                        </a:rPr>
                        <a:t>AccessMedicine</a:t>
                      </a:r>
                      <a:r>
                        <a:rPr lang="en-US" sz="1100" kern="1200" dirty="0">
                          <a:solidFill>
                            <a:prstClr val="black">
                              <a:hueOff val="0"/>
                              <a:satOff val="0"/>
                              <a:lumOff val="0"/>
                              <a:alphaOff val="0"/>
                            </a:prstClr>
                          </a:solidFill>
                          <a:latin typeface="Calibri" panose="020F0502020204030204"/>
                          <a:ea typeface="+mn-ea"/>
                          <a:cs typeface="+mn-cs"/>
                        </a:rPr>
                        <a:t> is your go-to Access collection of medical learning resources featuring hundreds of </a:t>
                      </a:r>
                      <a:r>
                        <a:rPr lang="en-US" sz="1100" kern="1200" dirty="0">
                          <a:solidFill>
                            <a:prstClr val="black">
                              <a:hueOff val="0"/>
                              <a:satOff val="0"/>
                              <a:lumOff val="0"/>
                              <a:alphaOff val="0"/>
                            </a:prstClr>
                          </a:solidFill>
                          <a:latin typeface="Calibri" panose="020F0502020204030204"/>
                          <a:ea typeface="+mn-ea"/>
                          <a:cs typeface="+mn-cs"/>
                          <a:hlinkClick r:id="rId6">
                            <a:extLst>
                              <a:ext uri="{A12FA001-AC4F-418D-AE19-62706E023703}">
                                <ahyp:hlinkClr xmlns:ahyp="http://schemas.microsoft.com/office/drawing/2018/hyperlinkcolor" val="tx"/>
                              </a:ext>
                            </a:extLst>
                          </a:hlinkClick>
                        </a:rPr>
                        <a:t>books</a:t>
                      </a:r>
                      <a:r>
                        <a:rPr lang="en-US" sz="1100" kern="1200" dirty="0">
                          <a:solidFill>
                            <a:prstClr val="black">
                              <a:hueOff val="0"/>
                              <a:satOff val="0"/>
                              <a:lumOff val="0"/>
                              <a:alphaOff val="0"/>
                            </a:prstClr>
                          </a:solidFill>
                          <a:latin typeface="Calibri" panose="020F0502020204030204"/>
                          <a:ea typeface="+mn-ea"/>
                          <a:cs typeface="+mn-cs"/>
                        </a:rPr>
                        <a:t>, </a:t>
                      </a:r>
                      <a:r>
                        <a:rPr lang="en-US" sz="1100" kern="1200" dirty="0">
                          <a:solidFill>
                            <a:prstClr val="black">
                              <a:hueOff val="0"/>
                              <a:satOff val="0"/>
                              <a:lumOff val="0"/>
                              <a:alphaOff val="0"/>
                            </a:prstClr>
                          </a:solidFill>
                          <a:latin typeface="Calibri" panose="020F0502020204030204"/>
                          <a:ea typeface="+mn-ea"/>
                          <a:cs typeface="+mn-cs"/>
                          <a:hlinkClick r:id="rId7">
                            <a:extLst>
                              <a:ext uri="{A12FA001-AC4F-418D-AE19-62706E023703}">
                                <ahyp:hlinkClr xmlns:ahyp="http://schemas.microsoft.com/office/drawing/2018/hyperlinkcolor" val="tx"/>
                              </a:ext>
                            </a:extLst>
                          </a:hlinkClick>
                        </a:rPr>
                        <a:t>review questions</a:t>
                      </a:r>
                      <a:r>
                        <a:rPr lang="en-US" sz="1100" kern="1200" dirty="0">
                          <a:solidFill>
                            <a:prstClr val="black">
                              <a:hueOff val="0"/>
                              <a:satOff val="0"/>
                              <a:lumOff val="0"/>
                              <a:alphaOff val="0"/>
                            </a:prstClr>
                          </a:solidFill>
                          <a:latin typeface="Calibri" panose="020F0502020204030204"/>
                          <a:ea typeface="+mn-ea"/>
                          <a:cs typeface="+mn-cs"/>
                        </a:rPr>
                        <a:t>, </a:t>
                      </a:r>
                      <a:r>
                        <a:rPr lang="en-US" sz="1100" kern="1200" dirty="0">
                          <a:solidFill>
                            <a:prstClr val="black">
                              <a:hueOff val="0"/>
                              <a:satOff val="0"/>
                              <a:lumOff val="0"/>
                              <a:alphaOff val="0"/>
                            </a:prstClr>
                          </a:solidFill>
                          <a:latin typeface="Calibri" panose="020F0502020204030204"/>
                          <a:ea typeface="+mn-ea"/>
                          <a:cs typeface="+mn-cs"/>
                          <a:hlinkClick r:id="rId8">
                            <a:extLst>
                              <a:ext uri="{A12FA001-AC4F-418D-AE19-62706E023703}">
                                <ahyp:hlinkClr xmlns:ahyp="http://schemas.microsoft.com/office/drawing/2018/hyperlinkcolor" val="tx"/>
                              </a:ext>
                            </a:extLst>
                          </a:hlinkClick>
                        </a:rPr>
                        <a:t>cases</a:t>
                      </a:r>
                      <a:r>
                        <a:rPr lang="en-US" sz="1100" kern="1200" dirty="0">
                          <a:solidFill>
                            <a:prstClr val="black">
                              <a:hueOff val="0"/>
                              <a:satOff val="0"/>
                              <a:lumOff val="0"/>
                              <a:alphaOff val="0"/>
                            </a:prstClr>
                          </a:solidFill>
                          <a:latin typeface="Calibri" panose="020F0502020204030204"/>
                          <a:ea typeface="+mn-ea"/>
                          <a:cs typeface="+mn-cs"/>
                        </a:rPr>
                        <a:t>, </a:t>
                      </a:r>
                      <a:r>
                        <a:rPr lang="en-US" sz="1100" kern="1200" dirty="0">
                          <a:solidFill>
                            <a:prstClr val="black">
                              <a:hueOff val="0"/>
                              <a:satOff val="0"/>
                              <a:lumOff val="0"/>
                              <a:alphaOff val="0"/>
                            </a:prstClr>
                          </a:solidFill>
                          <a:latin typeface="Calibri" panose="020F0502020204030204"/>
                          <a:ea typeface="+mn-ea"/>
                          <a:cs typeface="+mn-cs"/>
                          <a:hlinkClick r:id="rId9">
                            <a:extLst>
                              <a:ext uri="{A12FA001-AC4F-418D-AE19-62706E023703}">
                                <ahyp:hlinkClr xmlns:ahyp="http://schemas.microsoft.com/office/drawing/2018/hyperlinkcolor" val="tx"/>
                              </a:ext>
                            </a:extLst>
                          </a:hlinkClick>
                        </a:rPr>
                        <a:t>videos</a:t>
                      </a:r>
                      <a:r>
                        <a:rPr lang="en-US" sz="1100" kern="1200" dirty="0">
                          <a:solidFill>
                            <a:prstClr val="black">
                              <a:hueOff val="0"/>
                              <a:satOff val="0"/>
                              <a:lumOff val="0"/>
                              <a:alphaOff val="0"/>
                            </a:prstClr>
                          </a:solidFill>
                          <a:latin typeface="Calibri" panose="020F0502020204030204"/>
                          <a:ea typeface="+mn-ea"/>
                          <a:cs typeface="+mn-cs"/>
                        </a:rPr>
                        <a:t>, </a:t>
                      </a:r>
                      <a:r>
                        <a:rPr lang="en-US" sz="1100" kern="1200" dirty="0">
                          <a:solidFill>
                            <a:prstClr val="black">
                              <a:hueOff val="0"/>
                              <a:satOff val="0"/>
                              <a:lumOff val="0"/>
                              <a:alphaOff val="0"/>
                            </a:prstClr>
                          </a:solidFill>
                          <a:latin typeface="Calibri" panose="020F0502020204030204"/>
                          <a:ea typeface="+mn-ea"/>
                          <a:cs typeface="+mn-cs"/>
                          <a:hlinkClick r:id="rId10">
                            <a:extLst>
                              <a:ext uri="{A12FA001-AC4F-418D-AE19-62706E023703}">
                                <ahyp:hlinkClr xmlns:ahyp="http://schemas.microsoft.com/office/drawing/2018/hyperlinkcolor" val="tx"/>
                              </a:ext>
                            </a:extLst>
                          </a:hlinkClick>
                        </a:rPr>
                        <a:t>podcasts</a:t>
                      </a:r>
                      <a:r>
                        <a:rPr lang="en-US" sz="1100" kern="1200" dirty="0">
                          <a:solidFill>
                            <a:prstClr val="black">
                              <a:hueOff val="0"/>
                              <a:satOff val="0"/>
                              <a:lumOff val="0"/>
                              <a:alphaOff val="0"/>
                            </a:prstClr>
                          </a:solidFill>
                          <a:latin typeface="Calibri" panose="020F0502020204030204"/>
                          <a:ea typeface="+mn-ea"/>
                          <a:cs typeface="+mn-cs"/>
                        </a:rPr>
                        <a:t>, </a:t>
                      </a:r>
                      <a:r>
                        <a:rPr lang="en-US" sz="1100" kern="1200" dirty="0">
                          <a:solidFill>
                            <a:prstClr val="black">
                              <a:hueOff val="0"/>
                              <a:satOff val="0"/>
                              <a:lumOff val="0"/>
                              <a:alphaOff val="0"/>
                            </a:prstClr>
                          </a:solidFill>
                          <a:latin typeface="Calibri" panose="020F0502020204030204"/>
                          <a:ea typeface="+mn-ea"/>
                          <a:cs typeface="+mn-cs"/>
                          <a:hlinkClick r:id="rId11">
                            <a:extLst>
                              <a:ext uri="{A12FA001-AC4F-418D-AE19-62706E023703}">
                                <ahyp:hlinkClr xmlns:ahyp="http://schemas.microsoft.com/office/drawing/2018/hyperlinkcolor" val="tx"/>
                              </a:ext>
                            </a:extLst>
                          </a:hlinkClick>
                        </a:rPr>
                        <a:t>infographics</a:t>
                      </a:r>
                      <a:r>
                        <a:rPr lang="en-US" sz="1100" kern="1200" dirty="0">
                          <a:solidFill>
                            <a:prstClr val="black">
                              <a:hueOff val="0"/>
                              <a:satOff val="0"/>
                              <a:lumOff val="0"/>
                              <a:alphaOff val="0"/>
                            </a:prstClr>
                          </a:solidFill>
                          <a:latin typeface="Calibri" panose="020F0502020204030204"/>
                          <a:ea typeface="+mn-ea"/>
                          <a:cs typeface="+mn-cs"/>
                        </a:rPr>
                        <a:t>, </a:t>
                      </a:r>
                      <a:r>
                        <a:rPr lang="en-US" sz="1100" kern="1200" dirty="0">
                          <a:solidFill>
                            <a:prstClr val="black">
                              <a:hueOff val="0"/>
                              <a:satOff val="0"/>
                              <a:lumOff val="0"/>
                              <a:alphaOff val="0"/>
                            </a:prstClr>
                          </a:solidFill>
                          <a:latin typeface="Calibri" panose="020F0502020204030204"/>
                          <a:ea typeface="+mn-ea"/>
                          <a:cs typeface="+mn-cs"/>
                          <a:hlinkClick r:id="rId12">
                            <a:extLst>
                              <a:ext uri="{A12FA001-AC4F-418D-AE19-62706E023703}">
                                <ahyp:hlinkClr xmlns:ahyp="http://schemas.microsoft.com/office/drawing/2018/hyperlinkcolor" val="tx"/>
                              </a:ext>
                            </a:extLst>
                          </a:hlinkClick>
                        </a:rPr>
                        <a:t>interactive 3D modules</a:t>
                      </a:r>
                      <a:r>
                        <a:rPr lang="en-US" sz="1100" kern="1200" dirty="0">
                          <a:solidFill>
                            <a:prstClr val="black">
                              <a:hueOff val="0"/>
                              <a:satOff val="0"/>
                              <a:lumOff val="0"/>
                              <a:alphaOff val="0"/>
                            </a:prstClr>
                          </a:solidFill>
                          <a:latin typeface="Calibri" panose="020F0502020204030204"/>
                          <a:ea typeface="+mn-ea"/>
                          <a:cs typeface="+mn-cs"/>
                        </a:rPr>
                        <a:t> and more across the basic sciences and clinical specialties.</a:t>
                      </a:r>
                    </a:p>
                  </a:txBody>
                  <a:tcPr marL="68580" marR="68580" marT="0" marB="0"/>
                </a:tc>
                <a:tc>
                  <a:txBody>
                    <a:bodyPr/>
                    <a:lstStyle/>
                    <a:p>
                      <a:pPr marL="0" marR="0">
                        <a:lnSpc>
                          <a:spcPct val="107000"/>
                        </a:lnSpc>
                        <a:spcBef>
                          <a:spcPts val="0"/>
                        </a:spcBef>
                        <a:spcAft>
                          <a:spcPts val="0"/>
                        </a:spcAft>
                      </a:pPr>
                      <a:r>
                        <a:rPr lang="en-US" sz="1100" dirty="0">
                          <a:effectLst/>
                          <a:latin typeface="+mn-lt"/>
                          <a:ea typeface="Calibri" panose="020F0502020204030204" pitchFamily="34" charset="0"/>
                          <a:cs typeface="Times New Roman" panose="02020603050405020304" pitchFamily="18" charset="0"/>
                        </a:rPr>
                        <a:t>Research</a:t>
                      </a:r>
                    </a:p>
                  </a:txBody>
                  <a:tcPr marL="68580" marR="68580" marT="0" marB="0"/>
                </a:tc>
                <a:extLst>
                  <a:ext uri="{0D108BD9-81ED-4DB2-BD59-A6C34878D82A}">
                    <a16:rowId xmlns:a16="http://schemas.microsoft.com/office/drawing/2014/main" val="4277096159"/>
                  </a:ext>
                </a:extLst>
              </a:tr>
            </a:tbl>
          </a:graphicData>
        </a:graphic>
      </p:graphicFrame>
    </p:spTree>
    <p:extLst>
      <p:ext uri="{BB962C8B-B14F-4D97-AF65-F5344CB8AC3E}">
        <p14:creationId xmlns:p14="http://schemas.microsoft.com/office/powerpoint/2010/main" val="186314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Point of Care- Reference</a:t>
            </a:r>
            <a:endParaRPr lang="en-US" dirty="0"/>
          </a:p>
        </p:txBody>
      </p:sp>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3369070452"/>
              </p:ext>
            </p:extLst>
          </p:nvPr>
        </p:nvGraphicFramePr>
        <p:xfrm>
          <a:off x="275773" y="1449388"/>
          <a:ext cx="11640455" cy="3132634"/>
        </p:xfrm>
        <a:graphic>
          <a:graphicData uri="http://schemas.openxmlformats.org/drawingml/2006/table">
            <a:tbl>
              <a:tblPr firstRow="1" bandRow="1">
                <a:tableStyleId>{073A0DAA-6AF3-43AB-8588-CEC1D06C72B9}</a:tableStyleId>
              </a:tblPr>
              <a:tblGrid>
                <a:gridCol w="1911873">
                  <a:extLst>
                    <a:ext uri="{9D8B030D-6E8A-4147-A177-3AD203B41FA5}">
                      <a16:colId xmlns:a16="http://schemas.microsoft.com/office/drawing/2014/main" val="2249128916"/>
                    </a:ext>
                  </a:extLst>
                </a:gridCol>
                <a:gridCol w="1197214">
                  <a:extLst>
                    <a:ext uri="{9D8B030D-6E8A-4147-A177-3AD203B41FA5}">
                      <a16:colId xmlns:a16="http://schemas.microsoft.com/office/drawing/2014/main" val="1286266293"/>
                    </a:ext>
                  </a:extLst>
                </a:gridCol>
                <a:gridCol w="5997077">
                  <a:extLst>
                    <a:ext uri="{9D8B030D-6E8A-4147-A177-3AD203B41FA5}">
                      <a16:colId xmlns:a16="http://schemas.microsoft.com/office/drawing/2014/main" val="3325704094"/>
                    </a:ext>
                  </a:extLst>
                </a:gridCol>
                <a:gridCol w="2534291">
                  <a:extLst>
                    <a:ext uri="{9D8B030D-6E8A-4147-A177-3AD203B41FA5}">
                      <a16:colId xmlns:a16="http://schemas.microsoft.com/office/drawing/2014/main" val="874494057"/>
                    </a:ext>
                  </a:extLst>
                </a:gridCol>
              </a:tblGrid>
              <a:tr h="411480">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a:t>
                      </a:r>
                      <a:r>
                        <a:rPr lang="en-US" sz="1600" baseline="0" dirty="0"/>
                        <a:t>(s)</a:t>
                      </a:r>
                      <a:endParaRPr lang="en-US" sz="1600" dirty="0"/>
                    </a:p>
                  </a:txBody>
                  <a:tcPr/>
                </a:tc>
                <a:extLst>
                  <a:ext uri="{0D108BD9-81ED-4DB2-BD59-A6C34878D82A}">
                    <a16:rowId xmlns:a16="http://schemas.microsoft.com/office/drawing/2014/main" val="17170173"/>
                  </a:ext>
                </a:extLst>
              </a:tr>
              <a:tr h="1146914">
                <a:tc>
                  <a:txBody>
                    <a:bodyPr/>
                    <a:lstStyle/>
                    <a:p>
                      <a:pPr marL="0" marR="0">
                        <a:lnSpc>
                          <a:spcPct val="106000"/>
                        </a:lnSpc>
                        <a:spcBef>
                          <a:spcPts val="0"/>
                        </a:spcBef>
                        <a:spcAft>
                          <a:spcPts val="0"/>
                        </a:spcAft>
                      </a:pPr>
                      <a:r>
                        <a:rPr lang="en-US" sz="1600" u="sng" kern="1200" dirty="0">
                          <a:effectLst/>
                          <a:hlinkClick r:id="rId2"/>
                        </a:rPr>
                        <a:t>AHRQ </a:t>
                      </a:r>
                      <a:r>
                        <a:rPr lang="en-US" sz="1600" u="sng" kern="1200" dirty="0" err="1">
                          <a:effectLst/>
                          <a:hlinkClick r:id="rId2"/>
                        </a:rPr>
                        <a:t>ePSS</a:t>
                      </a:r>
                      <a:endParaRPr lang="en-US" sz="16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a:effectLst/>
                        </a:rPr>
                        <a:t>Free</a:t>
                      </a:r>
                      <a:endParaRPr lang="en-US" sz="1400" b="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The Electronic Preventive Services Selector (</a:t>
                      </a:r>
                      <a:r>
                        <a:rPr lang="en-US" sz="1400" kern="1200" dirty="0" err="1">
                          <a:effectLst/>
                        </a:rPr>
                        <a:t>ePSS</a:t>
                      </a:r>
                      <a:r>
                        <a:rPr lang="en-US" sz="1400" kern="1200" dirty="0">
                          <a:effectLst/>
                        </a:rPr>
                        <a:t>) is a quick hands-on tool designed to help primary care clinicians identify the screening, counseling, and preventive medication services that are appropriate for their patients. (Provided by the Department of Health and Human Services.)</a:t>
                      </a:r>
                      <a:endParaRPr lang="en-US"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Diagnosis, Screening, Drug Information</a:t>
                      </a:r>
                      <a:endParaRPr lang="en-US" sz="1400" b="0" dirty="0">
                        <a:solidFill>
                          <a:schemeClr val="tx1"/>
                        </a:solidFill>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671608665"/>
                  </a:ext>
                </a:extLst>
              </a:tr>
              <a:tr h="577565">
                <a:tc>
                  <a:txBody>
                    <a:bodyPr/>
                    <a:lstStyle/>
                    <a:p>
                      <a:pPr marL="0" marR="0">
                        <a:lnSpc>
                          <a:spcPct val="106000"/>
                        </a:lnSpc>
                        <a:spcBef>
                          <a:spcPts val="0"/>
                        </a:spcBef>
                        <a:spcAft>
                          <a:spcPts val="0"/>
                        </a:spcAft>
                      </a:pPr>
                      <a:r>
                        <a:rPr lang="en-US" sz="1600" u="sng" kern="1200" dirty="0">
                          <a:effectLst/>
                          <a:hlinkClick r:id="rId3"/>
                        </a:rPr>
                        <a:t>Family Practice Guidelines</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lvl="0" indent="0" algn="ctr" defTabSz="914354" rtl="0" eaLnBrk="1" fontAlgn="auto" latinLnBrk="0" hangingPunct="1">
                        <a:lnSpc>
                          <a:spcPct val="106000"/>
                        </a:lnSpc>
                        <a:spcBef>
                          <a:spcPts val="0"/>
                        </a:spcBef>
                        <a:spcAft>
                          <a:spcPts val="0"/>
                        </a:spcAft>
                        <a:buClrTx/>
                        <a:buSzTx/>
                        <a:buFontTx/>
                        <a:buNone/>
                        <a:tabLst/>
                        <a:defRPr/>
                      </a:pPr>
                      <a:r>
                        <a:rPr kumimoji="0" lang="en-US" sz="1400" u="none" strike="noStrike" kern="1200" cap="none" spc="0" normalizeH="0" baseline="0" noProof="0" dirty="0">
                          <a:ln>
                            <a:noFill/>
                          </a:ln>
                          <a:effectLst/>
                          <a:uLnTx/>
                          <a:uFillTx/>
                        </a:rPr>
                        <a:t>Free + in-app purchases</a:t>
                      </a:r>
                      <a:endParaRPr kumimoji="0" lang="en-US" sz="1400" b="0" i="0" u="none" strike="noStrike" kern="1200" cap="none" spc="0" normalizeH="0" baseline="0" noProof="0" dirty="0">
                        <a:ln>
                          <a:noFill/>
                        </a:ln>
                        <a:solidFill>
                          <a:prstClr val="black"/>
                        </a:solidFill>
                        <a:effectLst/>
                        <a:uLnTx/>
                        <a:uFillTx/>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Step-by-step instructions for physical examinations and diagnostic testing in the outpatient setting.</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Outpatient</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93829523"/>
                  </a:ext>
                </a:extLst>
              </a:tr>
              <a:tr h="458766">
                <a:tc>
                  <a:txBody>
                    <a:bodyPr/>
                    <a:lstStyle/>
                    <a:p>
                      <a:pPr marL="0" marR="0">
                        <a:lnSpc>
                          <a:spcPct val="106000"/>
                        </a:lnSpc>
                        <a:spcBef>
                          <a:spcPts val="0"/>
                        </a:spcBef>
                        <a:spcAft>
                          <a:spcPts val="0"/>
                        </a:spcAft>
                      </a:pPr>
                      <a:r>
                        <a:rPr lang="en-US" sz="1600" u="sng" kern="1200" dirty="0">
                          <a:effectLst/>
                          <a:hlinkClick r:id="rId4"/>
                        </a:rPr>
                        <a:t>Shots Online</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a:effectLst/>
                        </a:rPr>
                        <a:t>Free</a:t>
                      </a:r>
                      <a:endParaRPr lang="en-US" sz="14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App includes the unified CDC childhood and adolescent schedule, the catch-up schedule, the adult schedule, and the adult medical indications schedule. </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   Vaccines</a:t>
                      </a:r>
                      <a:endParaRPr lang="en-US" sz="1400" dirty="0">
                        <a:effectLst/>
                        <a:latin typeface="+mj-lt"/>
                        <a:ea typeface="Calibri" panose="020F0502020204030204" pitchFamily="34" charset="0"/>
                        <a:cs typeface="Times New Roman" panose="02020603050405020304" pitchFamily="18" charset="0"/>
                      </a:endParaRPr>
                    </a:p>
                  </a:txBody>
                  <a:tcPr marL="9525" marR="9525" marT="9525" marB="0"/>
                </a:tc>
                <a:extLst>
                  <a:ext uri="{0D108BD9-81ED-4DB2-BD59-A6C34878D82A}">
                    <a16:rowId xmlns:a16="http://schemas.microsoft.com/office/drawing/2014/main" val="1705513126"/>
                  </a:ext>
                </a:extLst>
              </a:tr>
              <a:tr h="458766">
                <a:tc>
                  <a:txBody>
                    <a:bodyPr/>
                    <a:lstStyle/>
                    <a:p>
                      <a:pPr marL="0" marR="0">
                        <a:lnSpc>
                          <a:spcPct val="106000"/>
                        </a:lnSpc>
                        <a:spcBef>
                          <a:spcPts val="0"/>
                        </a:spcBef>
                        <a:spcAft>
                          <a:spcPts val="0"/>
                        </a:spcAft>
                      </a:pPr>
                      <a:r>
                        <a:rPr lang="en-US" sz="1600" u="sng" kern="1200" dirty="0" err="1">
                          <a:effectLst/>
                          <a:hlinkClick r:id="rId5"/>
                        </a:rPr>
                        <a:t>Skyscape</a:t>
                      </a:r>
                      <a:r>
                        <a:rPr lang="en-US" sz="1600" u="sng" kern="1200" dirty="0">
                          <a:effectLst/>
                          <a:hlinkClick r:id="rId5"/>
                        </a:rPr>
                        <a:t> Medical Resources</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a:effectLst/>
                        </a:rPr>
                        <a:t>“Everything you need in one app.” Includes comprehensive drug information, over 200 interactive tools, medical calculator, resources, articles, and more.</a:t>
                      </a:r>
                      <a:endParaRPr lang="en-US" sz="14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Calculators,  Articles, Drug Information</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74202710"/>
                  </a:ext>
                </a:extLst>
              </a:tr>
            </a:tbl>
          </a:graphicData>
        </a:graphic>
      </p:graphicFrame>
    </p:spTree>
    <p:extLst>
      <p:ext uri="{BB962C8B-B14F-4D97-AF65-F5344CB8AC3E}">
        <p14:creationId xmlns:p14="http://schemas.microsoft.com/office/powerpoint/2010/main" val="4000851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Point of Care- Tools</a:t>
            </a:r>
            <a:endParaRPr lang="en-US" dirty="0"/>
          </a:p>
        </p:txBody>
      </p:sp>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4072396895"/>
              </p:ext>
            </p:extLst>
          </p:nvPr>
        </p:nvGraphicFramePr>
        <p:xfrm>
          <a:off x="266700" y="1290866"/>
          <a:ext cx="11658601" cy="4304969"/>
        </p:xfrm>
        <a:graphic>
          <a:graphicData uri="http://schemas.openxmlformats.org/drawingml/2006/table">
            <a:tbl>
              <a:tblPr firstRow="1" bandRow="1">
                <a:tableStyleId>{073A0DAA-6AF3-43AB-8588-CEC1D06C72B9}</a:tableStyleId>
              </a:tblPr>
              <a:tblGrid>
                <a:gridCol w="1765300">
                  <a:extLst>
                    <a:ext uri="{9D8B030D-6E8A-4147-A177-3AD203B41FA5}">
                      <a16:colId xmlns:a16="http://schemas.microsoft.com/office/drawing/2014/main" val="2249128916"/>
                    </a:ext>
                  </a:extLst>
                </a:gridCol>
                <a:gridCol w="841829">
                  <a:extLst>
                    <a:ext uri="{9D8B030D-6E8A-4147-A177-3AD203B41FA5}">
                      <a16:colId xmlns:a16="http://schemas.microsoft.com/office/drawing/2014/main" val="1286266293"/>
                    </a:ext>
                  </a:extLst>
                </a:gridCol>
                <a:gridCol w="7678057">
                  <a:extLst>
                    <a:ext uri="{9D8B030D-6E8A-4147-A177-3AD203B41FA5}">
                      <a16:colId xmlns:a16="http://schemas.microsoft.com/office/drawing/2014/main" val="3325704094"/>
                    </a:ext>
                  </a:extLst>
                </a:gridCol>
                <a:gridCol w="1373415">
                  <a:extLst>
                    <a:ext uri="{9D8B030D-6E8A-4147-A177-3AD203B41FA5}">
                      <a16:colId xmlns:a16="http://schemas.microsoft.com/office/drawing/2014/main" val="874494057"/>
                    </a:ext>
                  </a:extLst>
                </a:gridCol>
              </a:tblGrid>
              <a:tr h="411480">
                <a:tc>
                  <a:txBody>
                    <a:bodyPr/>
                    <a:lstStyle/>
                    <a:p>
                      <a:pPr algn="ctr"/>
                      <a:r>
                        <a:rPr lang="en-US" sz="1600" dirty="0"/>
                        <a:t>Application </a:t>
                      </a:r>
                      <a:endParaRPr lang="en-US" sz="1600" dirty="0">
                        <a:latin typeface="+mj-lt"/>
                      </a:endParaRPr>
                    </a:p>
                  </a:txBody>
                  <a:tcPr/>
                </a:tc>
                <a:tc>
                  <a:txBody>
                    <a:bodyPr/>
                    <a:lstStyle/>
                    <a:p>
                      <a:pPr algn="ctr"/>
                      <a:r>
                        <a:rPr lang="en-US" sz="1600" dirty="0"/>
                        <a:t>Cost</a:t>
                      </a:r>
                      <a:endParaRPr lang="en-US" sz="1600" dirty="0">
                        <a:latin typeface="+mj-lt"/>
                      </a:endParaRPr>
                    </a:p>
                  </a:txBody>
                  <a:tcPr/>
                </a:tc>
                <a:tc>
                  <a:txBody>
                    <a:bodyPr/>
                    <a:lstStyle/>
                    <a:p>
                      <a:pPr algn="ctr"/>
                      <a:r>
                        <a:rPr lang="en-US" sz="1600" dirty="0"/>
                        <a:t>Description</a:t>
                      </a:r>
                      <a:endParaRPr lang="en-US" sz="1600" dirty="0">
                        <a:latin typeface="+mj-lt"/>
                      </a:endParaRPr>
                    </a:p>
                  </a:txBody>
                  <a:tcPr/>
                </a:tc>
                <a:tc>
                  <a:txBody>
                    <a:bodyPr/>
                    <a:lstStyle/>
                    <a:p>
                      <a:pPr algn="ctr"/>
                      <a:r>
                        <a:rPr lang="en-US" sz="1600" dirty="0"/>
                        <a:t>Keyword</a:t>
                      </a:r>
                      <a:r>
                        <a:rPr lang="en-US" sz="1600" baseline="0" dirty="0"/>
                        <a:t>(s)</a:t>
                      </a:r>
                      <a:endParaRPr lang="en-US" sz="1600" dirty="0">
                        <a:latin typeface="+mj-lt"/>
                      </a:endParaRPr>
                    </a:p>
                  </a:txBody>
                  <a:tcPr/>
                </a:tc>
                <a:extLst>
                  <a:ext uri="{0D108BD9-81ED-4DB2-BD59-A6C34878D82A}">
                    <a16:rowId xmlns:a16="http://schemas.microsoft.com/office/drawing/2014/main" val="17170173"/>
                  </a:ext>
                </a:extLst>
              </a:tr>
              <a:tr h="746725">
                <a:tc>
                  <a:txBody>
                    <a:bodyPr/>
                    <a:lstStyle/>
                    <a:p>
                      <a:pPr marL="0" marR="0">
                        <a:lnSpc>
                          <a:spcPct val="107000"/>
                        </a:lnSpc>
                        <a:spcBef>
                          <a:spcPts val="0"/>
                        </a:spcBef>
                        <a:spcAft>
                          <a:spcPts val="0"/>
                        </a:spcAft>
                      </a:pPr>
                      <a:r>
                        <a:rPr lang="en-US" sz="1600" dirty="0">
                          <a:effectLst/>
                          <a:hlinkClick r:id="rId2"/>
                        </a:rPr>
                        <a:t>AHRQ ePSS</a:t>
                      </a:r>
                      <a:endParaRPr lang="en-US" sz="16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Free</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lvl="0" indent="0" algn="l" defTabSz="914354" rtl="0" eaLnBrk="1" fontAlgn="auto" latinLnBrk="0" hangingPunct="1">
                        <a:lnSpc>
                          <a:spcPct val="107000"/>
                        </a:lnSpc>
                        <a:spcBef>
                          <a:spcPts val="0"/>
                        </a:spcBef>
                        <a:spcAft>
                          <a:spcPts val="0"/>
                        </a:spcAft>
                        <a:buClrTx/>
                        <a:buSzTx/>
                        <a:buFontTx/>
                        <a:buNone/>
                        <a:tabLst/>
                        <a:defRPr/>
                      </a:pPr>
                      <a:r>
                        <a:rPr lang="en-US" sz="1400" dirty="0">
                          <a:effectLst/>
                        </a:rPr>
                        <a:t>The Electronic Preventive Services Selector (</a:t>
                      </a:r>
                      <a:r>
                        <a:rPr lang="en-US" sz="1400" dirty="0" err="1">
                          <a:effectLst/>
                        </a:rPr>
                        <a:t>ePSS</a:t>
                      </a:r>
                      <a:r>
                        <a:rPr lang="en-US" sz="1400" dirty="0">
                          <a:effectLst/>
                        </a:rPr>
                        <a:t>) is a quick hands-on tool designed to help primary care clinicians identify the screening, counseling, and preventive medication services that are appropriate for their patients. (Provided by the Department of Health and Human Services.)</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r>
                        <a:rPr lang="en-US" sz="1400" dirty="0"/>
                        <a:t>Diagnosis,</a:t>
                      </a:r>
                      <a:r>
                        <a:rPr lang="en-US" sz="1400" baseline="0" dirty="0"/>
                        <a:t> Screening, </a:t>
                      </a:r>
                      <a:r>
                        <a:rPr lang="en-US" sz="1400" dirty="0"/>
                        <a:t>Drug Information</a:t>
                      </a:r>
                      <a:endParaRPr lang="en-US" sz="1400" dirty="0">
                        <a:latin typeface="+mj-lt"/>
                        <a:cs typeface="Calibri" panose="020F0502020204030204" pitchFamily="34" charset="0"/>
                      </a:endParaRPr>
                    </a:p>
                  </a:txBody>
                  <a:tcPr/>
                </a:tc>
                <a:extLst>
                  <a:ext uri="{0D108BD9-81ED-4DB2-BD59-A6C34878D82A}">
                    <a16:rowId xmlns:a16="http://schemas.microsoft.com/office/drawing/2014/main" val="3671608665"/>
                  </a:ext>
                </a:extLst>
              </a:tr>
              <a:tr h="560044">
                <a:tc>
                  <a:txBody>
                    <a:bodyPr/>
                    <a:lstStyle/>
                    <a:p>
                      <a:pPr marL="0" marR="0">
                        <a:lnSpc>
                          <a:spcPct val="107000"/>
                        </a:lnSpc>
                        <a:spcBef>
                          <a:spcPts val="0"/>
                        </a:spcBef>
                        <a:spcAft>
                          <a:spcPts val="0"/>
                        </a:spcAft>
                      </a:pPr>
                      <a:r>
                        <a:rPr lang="en-US" sz="1600" dirty="0">
                          <a:effectLst/>
                          <a:hlinkClick r:id="rId3"/>
                        </a:rPr>
                        <a:t>Calculate by QxMD</a:t>
                      </a:r>
                      <a:endParaRPr lang="en-US" sz="1600" dirty="0">
                        <a:effectLst/>
                      </a:endParaRPr>
                    </a:p>
                    <a:p>
                      <a:pPr marL="0" marR="0">
                        <a:lnSpc>
                          <a:spcPct val="107000"/>
                        </a:lnSpc>
                        <a:spcBef>
                          <a:spcPts val="0"/>
                        </a:spcBef>
                        <a:spcAft>
                          <a:spcPts val="0"/>
                        </a:spcAft>
                      </a:pPr>
                      <a:endParaRPr lang="en-US" sz="16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Free</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dirty="0">
                          <a:effectLst/>
                        </a:rPr>
                        <a:t>A clinical calculator and decision support tool. Focused on highlighting tools which are actually useful in clinical practice and serve to impact diagnosis, treatment or determining prognosis.</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r>
                        <a:rPr lang="en-US" sz="1400" dirty="0"/>
                        <a:t>Calculator,</a:t>
                      </a:r>
                      <a:r>
                        <a:rPr lang="en-US" sz="1400" baseline="0" dirty="0"/>
                        <a:t> Diagnosis</a:t>
                      </a:r>
                      <a:endParaRPr lang="en-US" sz="1400" dirty="0">
                        <a:latin typeface="+mj-lt"/>
                        <a:cs typeface="Calibri" panose="020F0502020204030204" pitchFamily="34" charset="0"/>
                      </a:endParaRPr>
                    </a:p>
                  </a:txBody>
                  <a:tcPr/>
                </a:tc>
                <a:extLst>
                  <a:ext uri="{0D108BD9-81ED-4DB2-BD59-A6C34878D82A}">
                    <a16:rowId xmlns:a16="http://schemas.microsoft.com/office/drawing/2014/main" val="2645629957"/>
                  </a:ext>
                </a:extLst>
              </a:tr>
              <a:tr h="406895">
                <a:tc>
                  <a:txBody>
                    <a:bodyPr/>
                    <a:lstStyle/>
                    <a:p>
                      <a:pPr marL="0" marR="0">
                        <a:lnSpc>
                          <a:spcPct val="107000"/>
                        </a:lnSpc>
                        <a:spcBef>
                          <a:spcPts val="0"/>
                        </a:spcBef>
                        <a:spcAft>
                          <a:spcPts val="0"/>
                        </a:spcAft>
                      </a:pPr>
                      <a:r>
                        <a:rPr lang="en-US" sz="1600" dirty="0">
                          <a:effectLst/>
                          <a:hlinkClick r:id="rId4"/>
                        </a:rPr>
                        <a:t>Canopy Medical Translator</a:t>
                      </a:r>
                      <a:endParaRPr lang="en-US" sz="16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Free</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dirty="0">
                          <a:effectLst/>
                        </a:rPr>
                        <a:t>Look up translations for questions and statements in 15 different languages for every aspect of a physical exam. Read aloud included for most languages.</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r>
                        <a:rPr lang="en-US" sz="1400" dirty="0"/>
                        <a:t>Translator</a:t>
                      </a:r>
                      <a:endParaRPr lang="en-US" sz="1400" dirty="0">
                        <a:latin typeface="+mj-lt"/>
                        <a:cs typeface="Calibri" panose="020F0502020204030204" pitchFamily="34" charset="0"/>
                      </a:endParaRPr>
                    </a:p>
                  </a:txBody>
                  <a:tcPr/>
                </a:tc>
                <a:extLst>
                  <a:ext uri="{0D108BD9-81ED-4DB2-BD59-A6C34878D82A}">
                    <a16:rowId xmlns:a16="http://schemas.microsoft.com/office/drawing/2014/main" val="944045219"/>
                  </a:ext>
                </a:extLst>
              </a:tr>
              <a:tr h="373363">
                <a:tc>
                  <a:txBody>
                    <a:bodyPr/>
                    <a:lstStyle/>
                    <a:p>
                      <a:pPr marL="0" marR="0">
                        <a:lnSpc>
                          <a:spcPct val="107000"/>
                        </a:lnSpc>
                        <a:spcBef>
                          <a:spcPts val="0"/>
                        </a:spcBef>
                        <a:spcAft>
                          <a:spcPts val="0"/>
                        </a:spcAft>
                      </a:pPr>
                      <a:r>
                        <a:rPr lang="en-US" sz="1600" dirty="0">
                          <a:effectLst/>
                          <a:hlinkClick r:id="rId5"/>
                        </a:rPr>
                        <a:t>MDCalc</a:t>
                      </a:r>
                      <a:endParaRPr lang="en-US" sz="16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Free</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dirty="0">
                          <a:effectLst/>
                        </a:rPr>
                        <a:t>Scores of calculators with really outstanding discussion, annotation, and reference to evidence.</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r>
                        <a:rPr lang="en-US" sz="1400" dirty="0"/>
                        <a:t>Calculator </a:t>
                      </a:r>
                    </a:p>
                  </a:txBody>
                  <a:tcPr/>
                </a:tc>
                <a:extLst>
                  <a:ext uri="{0D108BD9-81ED-4DB2-BD59-A6C34878D82A}">
                    <a16:rowId xmlns:a16="http://schemas.microsoft.com/office/drawing/2014/main" val="879895095"/>
                  </a:ext>
                </a:extLst>
              </a:tr>
              <a:tr h="481853">
                <a:tc>
                  <a:txBody>
                    <a:bodyPr/>
                    <a:lstStyle/>
                    <a:p>
                      <a:pPr marL="0" marR="0">
                        <a:lnSpc>
                          <a:spcPct val="107000"/>
                        </a:lnSpc>
                        <a:spcBef>
                          <a:spcPts val="0"/>
                        </a:spcBef>
                        <a:spcAft>
                          <a:spcPts val="0"/>
                        </a:spcAft>
                      </a:pPr>
                      <a:r>
                        <a:rPr lang="en-US" sz="1600" dirty="0">
                          <a:effectLst/>
                          <a:hlinkClick r:id="rId6"/>
                        </a:rPr>
                        <a:t>QuickEM</a:t>
                      </a:r>
                      <a:endParaRPr lang="en-US" sz="16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$4.99</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dirty="0">
                          <a:effectLst/>
                        </a:rPr>
                        <a:t> Rapid bedside reference designed by an emergency physician for medical students, interns, residents, and attendings who are working in the emergency department. </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sz="1400" dirty="0"/>
                        <a:t>Bedside, EM,</a:t>
                      </a:r>
                      <a:r>
                        <a:rPr lang="en-US" sz="1400" baseline="0" dirty="0"/>
                        <a:t> Decision Tools</a:t>
                      </a:r>
                      <a:endParaRPr lang="en-US" sz="1400" dirty="0">
                        <a:latin typeface="+mj-lt"/>
                        <a:cs typeface="Calibri" panose="020F0502020204030204" pitchFamily="34" charset="0"/>
                      </a:endParaRPr>
                    </a:p>
                  </a:txBody>
                  <a:tcPr/>
                </a:tc>
                <a:extLst>
                  <a:ext uri="{0D108BD9-81ED-4DB2-BD59-A6C34878D82A}">
                    <a16:rowId xmlns:a16="http://schemas.microsoft.com/office/drawing/2014/main" val="2758765602"/>
                  </a:ext>
                </a:extLst>
              </a:tr>
              <a:tr h="481853">
                <a:tc>
                  <a:txBody>
                    <a:bodyPr/>
                    <a:lstStyle/>
                    <a:p>
                      <a:pPr marL="0" marR="0">
                        <a:lnSpc>
                          <a:spcPct val="107000"/>
                        </a:lnSpc>
                        <a:spcBef>
                          <a:spcPts val="0"/>
                        </a:spcBef>
                        <a:spcAft>
                          <a:spcPts val="0"/>
                        </a:spcAft>
                      </a:pPr>
                      <a:r>
                        <a:rPr lang="en-US" sz="1600" dirty="0">
                          <a:effectLst/>
                          <a:hlinkClick r:id="rId7"/>
                        </a:rPr>
                        <a:t>Red Cross First Aid App</a:t>
                      </a:r>
                      <a:endParaRPr lang="en-US" sz="16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Free</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dirty="0">
                          <a:effectLst/>
                        </a:rPr>
                        <a:t>Instant access to the information you need to know to handle the most common first aid emergencies. Includes videos, interactive quizzes and simple step-by-step advice.</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r>
                        <a:rPr lang="en-US" sz="1400" dirty="0"/>
                        <a:t>First Aid</a:t>
                      </a:r>
                      <a:endParaRPr lang="en-US" sz="1400" dirty="0">
                        <a:latin typeface="+mj-lt"/>
                        <a:cs typeface="Calibri" panose="020F0502020204030204" pitchFamily="34" charset="0"/>
                      </a:endParaRPr>
                    </a:p>
                  </a:txBody>
                  <a:tcPr marL="68580" marR="68580" marT="0" marB="0"/>
                </a:tc>
                <a:extLst>
                  <a:ext uri="{0D108BD9-81ED-4DB2-BD59-A6C34878D82A}">
                    <a16:rowId xmlns:a16="http://schemas.microsoft.com/office/drawing/2014/main" val="4033291046"/>
                  </a:ext>
                </a:extLst>
              </a:tr>
              <a:tr h="481853">
                <a:tc>
                  <a:txBody>
                    <a:bodyPr/>
                    <a:lstStyle/>
                    <a:p>
                      <a:pPr marL="0" marR="0">
                        <a:lnSpc>
                          <a:spcPct val="107000"/>
                        </a:lnSpc>
                        <a:spcBef>
                          <a:spcPts val="0"/>
                        </a:spcBef>
                        <a:spcAft>
                          <a:spcPts val="0"/>
                        </a:spcAft>
                      </a:pPr>
                      <a:r>
                        <a:rPr lang="en-US" sz="1600" b="0" dirty="0">
                          <a:effectLst/>
                          <a:latin typeface="Calibri"/>
                          <a:ea typeface="Calibri"/>
                          <a:cs typeface="Calibri"/>
                          <a:hlinkClick r:id="rId8"/>
                        </a:rPr>
                        <a:t>Mango Languages</a:t>
                      </a:r>
                      <a:endParaRPr lang="en-US" sz="1600" b="0">
                        <a:effectLst/>
                        <a:latin typeface="Calibri"/>
                        <a:ea typeface="Calibri"/>
                        <a:cs typeface="Calibri"/>
                      </a:endParaRPr>
                    </a:p>
                  </a:txBody>
                  <a:tcPr marL="68580" marR="68580" marT="0" marB="0"/>
                </a:tc>
                <a:tc>
                  <a:txBody>
                    <a:bodyPr/>
                    <a:lstStyle/>
                    <a:p>
                      <a:pPr marL="0" marR="0" algn="ctr">
                        <a:lnSpc>
                          <a:spcPct val="107000"/>
                        </a:lnSpc>
                        <a:spcBef>
                          <a:spcPts val="0"/>
                        </a:spcBef>
                        <a:spcAft>
                          <a:spcPts val="0"/>
                        </a:spcAft>
                      </a:pPr>
                      <a:r>
                        <a:rPr lang="en-US" sz="1400" dirty="0">
                          <a:effectLst/>
                          <a:latin typeface="Calibri"/>
                          <a:ea typeface="Calibri"/>
                          <a:cs typeface="Calibri"/>
                        </a:rPr>
                        <a:t>Library Resource</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Calibri" panose="020F0502020204030204" pitchFamily="34" charset="0"/>
                          <a:cs typeface="Times New Roman" panose="02020603050405020304" pitchFamily="18" charset="0"/>
                        </a:rPr>
                        <a:t>An online self-paced language learning system covering over 40 languages and including 16 ESL classes taught in the native language. Download the app to get your first language in any language for free. Link your profile to FAU Libraries to gain full access to Mango content.</a:t>
                      </a:r>
                    </a:p>
                  </a:txBody>
                  <a:tcPr marL="68580" marR="68580" marT="0" marB="0"/>
                </a:tc>
                <a:tc>
                  <a:txBody>
                    <a:bodyPr/>
                    <a:lstStyle/>
                    <a:p>
                      <a:r>
                        <a:rPr lang="en-US" sz="1400" dirty="0">
                          <a:latin typeface="+mj-lt"/>
                          <a:cs typeface="Calibri" panose="020F0502020204030204" pitchFamily="34" charset="0"/>
                        </a:rPr>
                        <a:t>Language Learning</a:t>
                      </a:r>
                    </a:p>
                  </a:txBody>
                  <a:tcPr marL="68580" marR="68580" marT="0" marB="0"/>
                </a:tc>
                <a:extLst>
                  <a:ext uri="{0D108BD9-81ED-4DB2-BD59-A6C34878D82A}">
                    <a16:rowId xmlns:a16="http://schemas.microsoft.com/office/drawing/2014/main" val="545089693"/>
                  </a:ext>
                </a:extLst>
              </a:tr>
            </a:tbl>
          </a:graphicData>
        </a:graphic>
      </p:graphicFrame>
    </p:spTree>
    <p:extLst>
      <p:ext uri="{BB962C8B-B14F-4D97-AF65-F5344CB8AC3E}">
        <p14:creationId xmlns:p14="http://schemas.microsoft.com/office/powerpoint/2010/main" val="4162528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Point of Care- Drug Information</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1377119187"/>
              </p:ext>
            </p:extLst>
          </p:nvPr>
        </p:nvGraphicFramePr>
        <p:xfrm>
          <a:off x="266700" y="1435847"/>
          <a:ext cx="11658600" cy="4250722"/>
        </p:xfrm>
        <a:graphic>
          <a:graphicData uri="http://schemas.openxmlformats.org/drawingml/2006/table">
            <a:tbl>
              <a:tblPr firstRow="1" bandRow="1">
                <a:tableStyleId>{073A0DAA-6AF3-43AB-8588-CEC1D06C72B9}</a:tableStyleId>
              </a:tblPr>
              <a:tblGrid>
                <a:gridCol w="1937449">
                  <a:extLst>
                    <a:ext uri="{9D8B030D-6E8A-4147-A177-3AD203B41FA5}">
                      <a16:colId xmlns:a16="http://schemas.microsoft.com/office/drawing/2014/main" val="2249128916"/>
                    </a:ext>
                  </a:extLst>
                </a:gridCol>
                <a:gridCol w="987998">
                  <a:extLst>
                    <a:ext uri="{9D8B030D-6E8A-4147-A177-3AD203B41FA5}">
                      <a16:colId xmlns:a16="http://schemas.microsoft.com/office/drawing/2014/main" val="1286266293"/>
                    </a:ext>
                  </a:extLst>
                </a:gridCol>
                <a:gridCol w="6531910">
                  <a:extLst>
                    <a:ext uri="{9D8B030D-6E8A-4147-A177-3AD203B41FA5}">
                      <a16:colId xmlns:a16="http://schemas.microsoft.com/office/drawing/2014/main" val="3325704094"/>
                    </a:ext>
                  </a:extLst>
                </a:gridCol>
                <a:gridCol w="2201243">
                  <a:extLst>
                    <a:ext uri="{9D8B030D-6E8A-4147-A177-3AD203B41FA5}">
                      <a16:colId xmlns:a16="http://schemas.microsoft.com/office/drawing/2014/main" val="874494057"/>
                    </a:ext>
                  </a:extLst>
                </a:gridCol>
              </a:tblGrid>
              <a:tr h="411480">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a:t>
                      </a:r>
                      <a:r>
                        <a:rPr lang="en-US" sz="1600" baseline="0" dirty="0"/>
                        <a:t>(s)</a:t>
                      </a:r>
                      <a:endParaRPr lang="en-US" sz="1600" dirty="0"/>
                    </a:p>
                  </a:txBody>
                  <a:tcPr/>
                </a:tc>
                <a:extLst>
                  <a:ext uri="{0D108BD9-81ED-4DB2-BD59-A6C34878D82A}">
                    <a16:rowId xmlns:a16="http://schemas.microsoft.com/office/drawing/2014/main" val="17170173"/>
                  </a:ext>
                </a:extLst>
              </a:tr>
              <a:tr h="790986">
                <a:tc>
                  <a:txBody>
                    <a:bodyPr/>
                    <a:lstStyle/>
                    <a:p>
                      <a:pPr marL="0" marR="0">
                        <a:lnSpc>
                          <a:spcPct val="106000"/>
                        </a:lnSpc>
                        <a:spcBef>
                          <a:spcPts val="0"/>
                        </a:spcBef>
                        <a:spcAft>
                          <a:spcPts val="0"/>
                        </a:spcAft>
                      </a:pPr>
                      <a:r>
                        <a:rPr lang="en-US" sz="1600" u="sng" kern="1200" dirty="0">
                          <a:effectLst/>
                          <a:hlinkClick r:id="rId2"/>
                        </a:rPr>
                        <a:t>ACEP Toxicology Section Antidote App</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a:effectLst/>
                        </a:rPr>
                        <a:t> Free</a:t>
                      </a:r>
                      <a:endParaRPr lang="en-US" sz="14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 The Antidote app is a resource for emergency care providers to have easy access to dosing regimens for a variety of medications and antidotes used for common poisonings encountered in emergency medicine.</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a:effectLst/>
                        </a:rPr>
                        <a:t>Poisoning antidotes</a:t>
                      </a:r>
                      <a:endParaRPr lang="en-US" sz="140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964061792"/>
                  </a:ext>
                </a:extLst>
              </a:tr>
              <a:tr h="370840">
                <a:tc>
                  <a:txBody>
                    <a:bodyPr/>
                    <a:lstStyle/>
                    <a:p>
                      <a:pPr marL="0" marR="0">
                        <a:lnSpc>
                          <a:spcPct val="107000"/>
                        </a:lnSpc>
                        <a:spcBef>
                          <a:spcPts val="0"/>
                        </a:spcBef>
                        <a:spcAft>
                          <a:spcPts val="0"/>
                        </a:spcAft>
                      </a:pPr>
                      <a:r>
                        <a:rPr lang="en-US" sz="1600" dirty="0" err="1">
                          <a:effectLst/>
                          <a:hlinkClick r:id="rId3"/>
                        </a:rPr>
                        <a:t>Anticoag</a:t>
                      </a:r>
                      <a:r>
                        <a:rPr lang="en-US" sz="1600" baseline="0" dirty="0">
                          <a:effectLst/>
                          <a:hlinkClick r:id="rId3"/>
                        </a:rPr>
                        <a:t> </a:t>
                      </a:r>
                      <a:r>
                        <a:rPr lang="en-US" sz="1600" dirty="0">
                          <a:effectLst/>
                          <a:hlinkClick r:id="rId3"/>
                        </a:rPr>
                        <a:t>Evaluator </a:t>
                      </a:r>
                      <a:endParaRPr lang="en-US" sz="16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Free</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dirty="0">
                          <a:effectLst/>
                        </a:rPr>
                        <a:t>Calculate and weigh a patient’s risk for stroke and risk for bleed to help decide on the use of oral anticoagulants.</a:t>
                      </a:r>
                    </a:p>
                  </a:txBody>
                  <a:tcPr marL="68580" marR="68580" marT="0" marB="0"/>
                </a:tc>
                <a:tc>
                  <a:txBody>
                    <a:bodyPr/>
                    <a:lstStyle/>
                    <a:p>
                      <a:pPr marL="0" marR="0">
                        <a:lnSpc>
                          <a:spcPct val="107000"/>
                        </a:lnSpc>
                        <a:spcBef>
                          <a:spcPts val="0"/>
                        </a:spcBef>
                        <a:spcAft>
                          <a:spcPts val="0"/>
                        </a:spcAft>
                      </a:pPr>
                      <a:r>
                        <a:rPr lang="en-US" sz="1400" dirty="0">
                          <a:effectLst/>
                        </a:rPr>
                        <a:t>Antithrombotic therapy</a:t>
                      </a:r>
                    </a:p>
                    <a:p>
                      <a:pPr marL="0" marR="0">
                        <a:lnSpc>
                          <a:spcPct val="107000"/>
                        </a:lnSpc>
                        <a:spcBef>
                          <a:spcPts val="0"/>
                        </a:spcBef>
                        <a:spcAft>
                          <a:spcPts val="0"/>
                        </a:spcAft>
                      </a:pPr>
                      <a:r>
                        <a:rPr lang="en-US" sz="1100" dirty="0">
                          <a:effectLst/>
                          <a:latin typeface="+mj-lt"/>
                          <a:ea typeface="Calibri" panose="020F0502020204030204" pitchFamily="34" charset="0"/>
                          <a:cs typeface="Calibri" panose="020F0502020204030204" pitchFamily="34" charset="0"/>
                        </a:rPr>
                        <a:t>*Dr.</a:t>
                      </a:r>
                      <a:r>
                        <a:rPr lang="en-US" sz="1100" baseline="0" dirty="0">
                          <a:effectLst/>
                          <a:latin typeface="+mj-lt"/>
                          <a:ea typeface="Calibri" panose="020F0502020204030204" pitchFamily="34" charset="0"/>
                          <a:cs typeface="Calibri" panose="020F0502020204030204" pitchFamily="34" charset="0"/>
                        </a:rPr>
                        <a:t> Foster Recommendation</a:t>
                      </a:r>
                      <a:endParaRPr lang="en-US" sz="1100" dirty="0">
                        <a:effectLst/>
                        <a:latin typeface="+mj-lt"/>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202008543"/>
                  </a:ext>
                </a:extLst>
              </a:tr>
              <a:tr h="370840">
                <a:tc>
                  <a:txBody>
                    <a:bodyPr/>
                    <a:lstStyle/>
                    <a:p>
                      <a:pPr marL="0" marR="0">
                        <a:lnSpc>
                          <a:spcPct val="106000"/>
                        </a:lnSpc>
                        <a:spcBef>
                          <a:spcPts val="0"/>
                        </a:spcBef>
                        <a:spcAft>
                          <a:spcPts val="0"/>
                        </a:spcAft>
                      </a:pPr>
                      <a:r>
                        <a:rPr lang="en-US" sz="1600" u="sng" kern="1200" dirty="0">
                          <a:effectLst/>
                          <a:hlinkClick r:id="rId4"/>
                        </a:rPr>
                        <a:t>CDC Opioid Guideline</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a:effectLst/>
                        </a:rPr>
                        <a:t>Free</a:t>
                      </a:r>
                      <a:endParaRPr lang="en-US" sz="14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The tool is intended to educate providers about the prescription opioid overdose epidemic and to inform clinical decision-making related to initiation, titration, and dosage safety when prescribing opioids.</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Opioids, Pain Management</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364041618"/>
                  </a:ext>
                </a:extLst>
              </a:tr>
              <a:tr h="370840">
                <a:tc>
                  <a:txBody>
                    <a:bodyPr/>
                    <a:lstStyle/>
                    <a:p>
                      <a:pPr marL="0" marR="0">
                        <a:lnSpc>
                          <a:spcPct val="107000"/>
                        </a:lnSpc>
                        <a:spcBef>
                          <a:spcPts val="0"/>
                        </a:spcBef>
                        <a:spcAft>
                          <a:spcPts val="0"/>
                        </a:spcAft>
                      </a:pPr>
                      <a:r>
                        <a:rPr lang="en-US" sz="1600" dirty="0" err="1">
                          <a:effectLst/>
                          <a:latin typeface="+mn-lt"/>
                          <a:hlinkClick r:id="rId5"/>
                        </a:rPr>
                        <a:t>Epocrates</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latin typeface="+mn-lt"/>
                        </a:rPr>
                        <a:t>Free</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latin typeface="+mn-lt"/>
                        </a:rPr>
                        <a:t> Point of Care drug and disease database providing drug information, interaction checker, Pill ID, guidelines, calculators and tables.</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latin typeface="+mn-lt"/>
                        </a:rPr>
                        <a:t>Drug</a:t>
                      </a:r>
                      <a:r>
                        <a:rPr lang="en-US" sz="1400" baseline="0" dirty="0">
                          <a:effectLst/>
                          <a:latin typeface="+mn-lt"/>
                        </a:rPr>
                        <a:t> and disease</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48021287"/>
                  </a:ext>
                </a:extLst>
              </a:tr>
              <a:tr h="370840">
                <a:tc>
                  <a:txBody>
                    <a:bodyPr/>
                    <a:lstStyle/>
                    <a:p>
                      <a:pPr marL="0" marR="0">
                        <a:lnSpc>
                          <a:spcPct val="106000"/>
                        </a:lnSpc>
                        <a:spcBef>
                          <a:spcPts val="0"/>
                        </a:spcBef>
                        <a:spcAft>
                          <a:spcPts val="0"/>
                        </a:spcAft>
                      </a:pPr>
                      <a:r>
                        <a:rPr lang="en-US" sz="1600" u="sng" kern="1200" dirty="0">
                          <a:effectLst/>
                          <a:hlinkClick r:id="rId6"/>
                        </a:rPr>
                        <a:t>Formulary Search </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 Free</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 Your single source of reliable and current drug coverage and restriction information. </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a:effectLst/>
                        </a:rPr>
                        <a:t> Drug Coverage</a:t>
                      </a:r>
                      <a:endParaRPr lang="en-US" sz="1400">
                        <a:effectLst/>
                        <a:latin typeface="+mj-lt"/>
                        <a:ea typeface="Calibri" panose="020F0502020204030204" pitchFamily="34" charset="0"/>
                        <a:cs typeface="Times New Roman" panose="02020603050405020304" pitchFamily="18" charset="0"/>
                      </a:endParaRPr>
                    </a:p>
                  </a:txBody>
                  <a:tcPr marL="9525" marR="9525" marT="9525" marB="0"/>
                </a:tc>
                <a:extLst>
                  <a:ext uri="{0D108BD9-81ED-4DB2-BD59-A6C34878D82A}">
                    <a16:rowId xmlns:a16="http://schemas.microsoft.com/office/drawing/2014/main" val="3862655355"/>
                  </a:ext>
                </a:extLst>
              </a:tr>
              <a:tr h="370840">
                <a:tc>
                  <a:txBody>
                    <a:bodyPr/>
                    <a:lstStyle/>
                    <a:p>
                      <a:pPr marL="0" marR="0">
                        <a:lnSpc>
                          <a:spcPct val="106000"/>
                        </a:lnSpc>
                        <a:spcBef>
                          <a:spcPts val="0"/>
                        </a:spcBef>
                        <a:spcAft>
                          <a:spcPts val="0"/>
                        </a:spcAft>
                      </a:pPr>
                      <a:r>
                        <a:rPr lang="en-US" sz="1600" b="0" i="0" kern="1200" dirty="0" err="1">
                          <a:solidFill>
                            <a:schemeClr val="dk1"/>
                          </a:solidFill>
                          <a:effectLst/>
                          <a:latin typeface="+mn-lt"/>
                          <a:ea typeface="+mn-ea"/>
                          <a:cs typeface="+mn-cs"/>
                          <a:hlinkClick r:id="rId7"/>
                        </a:rPr>
                        <a:t>GoodRx</a:t>
                      </a:r>
                      <a:endParaRPr lang="en-US"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b="0" dirty="0">
                          <a:solidFill>
                            <a:schemeClr val="tx1"/>
                          </a:solidFill>
                          <a:effectLst/>
                          <a:latin typeface="+mj-lt"/>
                          <a:ea typeface="Calibri" panose="020F0502020204030204" pitchFamily="34" charset="0"/>
                          <a:cs typeface="Times New Roman" panose="02020603050405020304" pitchFamily="18" charset="0"/>
                        </a:rPr>
                        <a:t>Free</a:t>
                      </a:r>
                    </a:p>
                  </a:txBody>
                  <a:tcPr marL="68580" marR="68580" marT="9525" marB="0"/>
                </a:tc>
                <a:tc>
                  <a:txBody>
                    <a:bodyPr/>
                    <a:lstStyle/>
                    <a:p>
                      <a:pPr marL="0" marR="0">
                        <a:lnSpc>
                          <a:spcPct val="106000"/>
                        </a:lnSpc>
                        <a:spcBef>
                          <a:spcPts val="0"/>
                        </a:spcBef>
                        <a:spcAft>
                          <a:spcPts val="0"/>
                        </a:spcAft>
                      </a:pPr>
                      <a:r>
                        <a:rPr lang="en-US" sz="1400" b="0" i="0" kern="1200" dirty="0">
                          <a:solidFill>
                            <a:schemeClr val="dk1"/>
                          </a:solidFill>
                          <a:effectLst/>
                          <a:latin typeface="+mn-lt"/>
                          <a:ea typeface="+mn-ea"/>
                          <a:cs typeface="+mn-cs"/>
                        </a:rPr>
                        <a:t>Look up medications and their cost per retailer</a:t>
                      </a:r>
                      <a:r>
                        <a:rPr lang="en-US" sz="1400" b="0" i="0" kern="1200" baseline="0" dirty="0">
                          <a:solidFill>
                            <a:schemeClr val="dk1"/>
                          </a:solidFill>
                          <a:effectLst/>
                          <a:latin typeface="+mn-lt"/>
                          <a:ea typeface="+mn-ea"/>
                          <a:cs typeface="+mn-cs"/>
                        </a:rPr>
                        <a:t> to help guide prescription decisions. </a:t>
                      </a:r>
                      <a:endParaRPr lang="en-US"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b="0" dirty="0">
                          <a:solidFill>
                            <a:schemeClr val="tx1"/>
                          </a:solidFill>
                          <a:effectLst/>
                          <a:latin typeface="+mj-lt"/>
                          <a:ea typeface="Calibri" panose="020F0502020204030204" pitchFamily="34" charset="0"/>
                          <a:cs typeface="Times New Roman" panose="02020603050405020304" pitchFamily="18" charset="0"/>
                        </a:rPr>
                        <a:t>Drug Costs</a:t>
                      </a:r>
                    </a:p>
                    <a:p>
                      <a:pPr marL="0" marR="0" lvl="0" indent="0" algn="l" defTabSz="914354" rtl="0" eaLnBrk="1" fontAlgn="auto" latinLnBrk="0" hangingPunct="1">
                        <a:lnSpc>
                          <a:spcPct val="107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Calibri" panose="020F0502020204030204" pitchFamily="34" charset="0"/>
                          <a:cs typeface="Calibri" panose="020F0502020204030204" pitchFamily="34" charset="0"/>
                        </a:rPr>
                        <a:t>*Dr. Foster Recommendation</a:t>
                      </a:r>
                    </a:p>
                  </a:txBody>
                  <a:tcPr/>
                </a:tc>
                <a:extLst>
                  <a:ext uri="{0D108BD9-81ED-4DB2-BD59-A6C34878D82A}">
                    <a16:rowId xmlns:a16="http://schemas.microsoft.com/office/drawing/2014/main" val="330414917"/>
                  </a:ext>
                </a:extLst>
              </a:tr>
              <a:tr h="370840">
                <a:tc>
                  <a:txBody>
                    <a:bodyPr/>
                    <a:lstStyle/>
                    <a:p>
                      <a:pPr marL="0" marR="0">
                        <a:lnSpc>
                          <a:spcPct val="106000"/>
                        </a:lnSpc>
                        <a:spcBef>
                          <a:spcPts val="0"/>
                        </a:spcBef>
                        <a:spcAft>
                          <a:spcPts val="0"/>
                        </a:spcAft>
                      </a:pPr>
                      <a:r>
                        <a:rPr lang="en-US" sz="1600" u="sng" kern="1200" dirty="0" err="1">
                          <a:effectLst/>
                          <a:hlinkClick r:id="rId8"/>
                        </a:rPr>
                        <a:t>LexiComp</a:t>
                      </a:r>
                      <a:endParaRPr lang="en-US" sz="16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Free</a:t>
                      </a:r>
                      <a:endParaRPr lang="en-US"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Keep updated with </a:t>
                      </a:r>
                      <a:r>
                        <a:rPr lang="en-US" sz="1400" kern="1200" dirty="0" err="1">
                          <a:effectLst/>
                        </a:rPr>
                        <a:t>Lexicomp</a:t>
                      </a:r>
                      <a:r>
                        <a:rPr lang="en-US" sz="1400" kern="1200" dirty="0">
                          <a:effectLst/>
                        </a:rPr>
                        <a:t>, the most trusted and comprehensive resource for mobile drug and clinical information for pharmacists, physicians, nurses, and other healthcare professionals.</a:t>
                      </a:r>
                      <a:endParaRPr lang="en-US"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Drug Information</a:t>
                      </a:r>
                      <a:endParaRPr lang="en-US" sz="1400" b="0" dirty="0">
                        <a:solidFill>
                          <a:schemeClr val="tx1"/>
                        </a:solidFill>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550306175"/>
                  </a:ext>
                </a:extLst>
              </a:tr>
            </a:tbl>
          </a:graphicData>
        </a:graphic>
      </p:graphicFrame>
    </p:spTree>
    <p:extLst>
      <p:ext uri="{BB962C8B-B14F-4D97-AF65-F5344CB8AC3E}">
        <p14:creationId xmlns:p14="http://schemas.microsoft.com/office/powerpoint/2010/main" val="3708986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Clerkship- Community &amp; Preventive Medicine</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649003179"/>
              </p:ext>
            </p:extLst>
          </p:nvPr>
        </p:nvGraphicFramePr>
        <p:xfrm>
          <a:off x="266700" y="1368078"/>
          <a:ext cx="11658600" cy="3125695"/>
        </p:xfrm>
        <a:graphic>
          <a:graphicData uri="http://schemas.openxmlformats.org/drawingml/2006/table">
            <a:tbl>
              <a:tblPr firstRow="1" bandRow="1">
                <a:tableStyleId>{073A0DAA-6AF3-43AB-8588-CEC1D06C72B9}</a:tableStyleId>
              </a:tblPr>
              <a:tblGrid>
                <a:gridCol w="1620157">
                  <a:extLst>
                    <a:ext uri="{9D8B030D-6E8A-4147-A177-3AD203B41FA5}">
                      <a16:colId xmlns:a16="http://schemas.microsoft.com/office/drawing/2014/main" val="2249128916"/>
                    </a:ext>
                  </a:extLst>
                </a:gridCol>
                <a:gridCol w="682172">
                  <a:extLst>
                    <a:ext uri="{9D8B030D-6E8A-4147-A177-3AD203B41FA5}">
                      <a16:colId xmlns:a16="http://schemas.microsoft.com/office/drawing/2014/main" val="1286266293"/>
                    </a:ext>
                  </a:extLst>
                </a:gridCol>
                <a:gridCol w="7518400">
                  <a:extLst>
                    <a:ext uri="{9D8B030D-6E8A-4147-A177-3AD203B41FA5}">
                      <a16:colId xmlns:a16="http://schemas.microsoft.com/office/drawing/2014/main" val="3325704094"/>
                    </a:ext>
                  </a:extLst>
                </a:gridCol>
                <a:gridCol w="1837871">
                  <a:extLst>
                    <a:ext uri="{9D8B030D-6E8A-4147-A177-3AD203B41FA5}">
                      <a16:colId xmlns:a16="http://schemas.microsoft.com/office/drawing/2014/main" val="874494057"/>
                    </a:ext>
                  </a:extLst>
                </a:gridCol>
              </a:tblGrid>
              <a:tr h="321471">
                <a:tc>
                  <a:txBody>
                    <a:bodyPr/>
                    <a:lstStyle/>
                    <a:p>
                      <a:pPr marL="0" marR="0" algn="ctr">
                        <a:lnSpc>
                          <a:spcPct val="107000"/>
                        </a:lnSpc>
                        <a:spcBef>
                          <a:spcPts val="0"/>
                        </a:spcBef>
                        <a:spcAft>
                          <a:spcPts val="800"/>
                        </a:spcAft>
                      </a:pPr>
                      <a:r>
                        <a:rPr lang="en-US" sz="1125" b="1" dirty="0">
                          <a:effectLst/>
                          <a:latin typeface="+mn-lt"/>
                          <a:ea typeface="Calibri" panose="020F0502020204030204" pitchFamily="34" charset="0"/>
                          <a:cs typeface="Times New Roman" panose="02020603050405020304" pitchFamily="18" charset="0"/>
                        </a:rPr>
                        <a:t>Application </a:t>
                      </a:r>
                      <a:endParaRPr lang="en-US" sz="1125" dirty="0">
                        <a:effectLst/>
                        <a:latin typeface="+mn-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800"/>
                        </a:spcAft>
                      </a:pPr>
                      <a:r>
                        <a:rPr lang="en-US" sz="1125" b="1" dirty="0">
                          <a:effectLst/>
                          <a:latin typeface="+mn-lt"/>
                          <a:ea typeface="Calibri" panose="020F0502020204030204" pitchFamily="34" charset="0"/>
                          <a:cs typeface="Times New Roman" panose="02020603050405020304" pitchFamily="18" charset="0"/>
                        </a:rPr>
                        <a:t>Cost</a:t>
                      </a:r>
                      <a:endParaRPr lang="en-US" sz="1125" dirty="0">
                        <a:effectLst/>
                        <a:latin typeface="+mn-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800"/>
                        </a:spcAft>
                      </a:pPr>
                      <a:r>
                        <a:rPr lang="en-US" sz="1125" b="1" dirty="0">
                          <a:effectLst/>
                          <a:latin typeface="+mn-lt"/>
                          <a:ea typeface="Calibri" panose="020F0502020204030204" pitchFamily="34" charset="0"/>
                          <a:cs typeface="Times New Roman" panose="02020603050405020304" pitchFamily="18" charset="0"/>
                        </a:rPr>
                        <a:t>Description</a:t>
                      </a:r>
                      <a:endParaRPr lang="en-US" sz="1125" dirty="0">
                        <a:effectLst/>
                        <a:latin typeface="+mn-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800"/>
                        </a:spcAft>
                      </a:pPr>
                      <a:r>
                        <a:rPr lang="en-US" sz="1125" b="1" dirty="0">
                          <a:effectLst/>
                          <a:latin typeface="+mn-lt"/>
                          <a:ea typeface="Calibri" panose="020F0502020204030204" pitchFamily="34" charset="0"/>
                          <a:cs typeface="Times New Roman" panose="02020603050405020304" pitchFamily="18" charset="0"/>
                        </a:rPr>
                        <a:t>Keyword(s)</a:t>
                      </a:r>
                      <a:endParaRPr lang="en-US" sz="1125" dirty="0">
                        <a:effectLst/>
                        <a:latin typeface="+mn-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7170173"/>
                  </a:ext>
                </a:extLst>
              </a:tr>
              <a:tr h="410745">
                <a:tc>
                  <a:txBody>
                    <a:bodyPr/>
                    <a:lstStyle/>
                    <a:p>
                      <a:pPr marL="0" marR="0">
                        <a:lnSpc>
                          <a:spcPct val="107000"/>
                        </a:lnSpc>
                        <a:spcBef>
                          <a:spcPts val="0"/>
                        </a:spcBef>
                        <a:spcAft>
                          <a:spcPts val="800"/>
                        </a:spcAft>
                      </a:pPr>
                      <a:r>
                        <a:rPr lang="en-US" sz="1125" u="sng">
                          <a:solidFill>
                            <a:srgbClr val="0563C1"/>
                          </a:solidFill>
                          <a:effectLst/>
                          <a:latin typeface="+mn-lt"/>
                          <a:ea typeface="Calibri" panose="020F0502020204030204" pitchFamily="34" charset="0"/>
                          <a:cs typeface="Times New Roman" panose="02020603050405020304" pitchFamily="18" charset="0"/>
                          <a:hlinkClick r:id="rId3"/>
                        </a:rPr>
                        <a:t>AAFP and STFM</a:t>
                      </a:r>
                      <a:endParaRPr lang="en-US" sz="1125">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800"/>
                        </a:spcAft>
                      </a:pPr>
                      <a:r>
                        <a:rPr lang="en-US" sz="1125">
                          <a:effectLst/>
                          <a:latin typeface="+mn-lt"/>
                          <a:ea typeface="Calibri" panose="020F0502020204030204" pitchFamily="34" charset="0"/>
                          <a:cs typeface="Times New Roman" panose="02020603050405020304" pitchFamily="18" charset="0"/>
                        </a:rPr>
                        <a:t>Free</a:t>
                      </a:r>
                    </a:p>
                  </a:txBody>
                  <a:tcPr marL="68580" marR="68580" marT="9525" marB="0"/>
                </a:tc>
                <a:tc>
                  <a:txBody>
                    <a:bodyPr/>
                    <a:lstStyle/>
                    <a:p>
                      <a:pPr marL="0" marR="0">
                        <a:lnSpc>
                          <a:spcPct val="107000"/>
                        </a:lnSpc>
                        <a:spcBef>
                          <a:spcPts val="0"/>
                        </a:spcBef>
                        <a:spcAft>
                          <a:spcPts val="800"/>
                        </a:spcAft>
                      </a:pPr>
                      <a:r>
                        <a:rPr lang="en-US" sz="1125">
                          <a:effectLst/>
                          <a:latin typeface="+mn-lt"/>
                          <a:ea typeface="Calibri" panose="020F0502020204030204" pitchFamily="34" charset="0"/>
                          <a:cs typeface="Times New Roman" panose="02020603050405020304" pitchFamily="18" charset="0"/>
                        </a:rPr>
                        <a:t>Examine up-to-date immunization recommendation, access practice questions, read American Family Physician and Family Practice Management journals.</a:t>
                      </a:r>
                    </a:p>
                  </a:txBody>
                  <a:tcPr marL="68580" marR="68580" marT="9525" marB="0"/>
                </a:tc>
                <a:tc>
                  <a:txBody>
                    <a:bodyPr/>
                    <a:lstStyle/>
                    <a:p>
                      <a:pPr marL="0" marR="0">
                        <a:lnSpc>
                          <a:spcPct val="107000"/>
                        </a:lnSpc>
                        <a:spcBef>
                          <a:spcPts val="0"/>
                        </a:spcBef>
                        <a:spcAft>
                          <a:spcPts val="800"/>
                        </a:spcAft>
                      </a:pPr>
                      <a:r>
                        <a:rPr lang="en-US" sz="1125">
                          <a:effectLst/>
                          <a:latin typeface="+mn-lt"/>
                          <a:ea typeface="Calibri" panose="020F0502020204030204" pitchFamily="34" charset="0"/>
                          <a:cs typeface="Times New Roman" panose="02020603050405020304" pitchFamily="18" charset="0"/>
                        </a:rPr>
                        <a:t>Immunizations, Journals, AAFP Info</a:t>
                      </a:r>
                    </a:p>
                  </a:txBody>
                  <a:tcPr/>
                </a:tc>
                <a:extLst>
                  <a:ext uri="{0D108BD9-81ED-4DB2-BD59-A6C34878D82A}">
                    <a16:rowId xmlns:a16="http://schemas.microsoft.com/office/drawing/2014/main" val="3671608665"/>
                  </a:ext>
                </a:extLst>
              </a:tr>
              <a:tr h="410745">
                <a:tc>
                  <a:txBody>
                    <a:bodyPr/>
                    <a:lstStyle/>
                    <a:p>
                      <a:pPr marL="0" marR="0" lvl="0" indent="0" algn="l" defTabSz="914354" rtl="0" eaLnBrk="1" fontAlgn="auto" latinLnBrk="0" hangingPunct="1">
                        <a:lnSpc>
                          <a:spcPct val="107000"/>
                        </a:lnSpc>
                        <a:spcBef>
                          <a:spcPts val="0"/>
                        </a:spcBef>
                        <a:spcAft>
                          <a:spcPts val="800"/>
                        </a:spcAft>
                        <a:buClrTx/>
                        <a:buSzTx/>
                        <a:buFontTx/>
                        <a:buNone/>
                        <a:tabLst/>
                        <a:defRPr/>
                      </a:pPr>
                      <a:r>
                        <a:rPr lang="en-US" sz="1125" u="sng" dirty="0">
                          <a:solidFill>
                            <a:srgbClr val="0563C1"/>
                          </a:solidFill>
                          <a:effectLst/>
                          <a:latin typeface="+mn-lt"/>
                          <a:ea typeface="Calibri" panose="020F0502020204030204" pitchFamily="34" charset="0"/>
                          <a:cs typeface="Times New Roman" panose="02020603050405020304" pitchFamily="18" charset="0"/>
                          <a:hlinkClick r:id="rId4"/>
                        </a:rPr>
                        <a:t>AHRQ </a:t>
                      </a:r>
                      <a:r>
                        <a:rPr lang="en-US" sz="1125" u="sng" dirty="0" err="1">
                          <a:solidFill>
                            <a:srgbClr val="0563C1"/>
                          </a:solidFill>
                          <a:effectLst/>
                          <a:latin typeface="+mn-lt"/>
                          <a:ea typeface="Calibri" panose="020F0502020204030204" pitchFamily="34" charset="0"/>
                          <a:cs typeface="Times New Roman" panose="02020603050405020304" pitchFamily="18" charset="0"/>
                          <a:hlinkClick r:id="rId4"/>
                        </a:rPr>
                        <a:t>ePSS</a:t>
                      </a:r>
                      <a:endParaRPr lang="en-US" sz="1125"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800"/>
                        </a:spcAft>
                      </a:pPr>
                      <a:r>
                        <a:rPr lang="en-US" sz="1125">
                          <a:effectLst/>
                          <a:latin typeface="+mn-lt"/>
                          <a:ea typeface="Calibri" panose="020F0502020204030204" pitchFamily="34" charset="0"/>
                          <a:cs typeface="Times New Roman" panose="02020603050405020304" pitchFamily="18" charset="0"/>
                        </a:rPr>
                        <a:t>Free</a:t>
                      </a:r>
                    </a:p>
                  </a:txBody>
                  <a:tcPr marL="68580" marR="68580" marT="9525" marB="0"/>
                </a:tc>
                <a:tc>
                  <a:txBody>
                    <a:bodyPr/>
                    <a:lstStyle/>
                    <a:p>
                      <a:pPr marL="0" marR="0">
                        <a:lnSpc>
                          <a:spcPct val="107000"/>
                        </a:lnSpc>
                        <a:spcBef>
                          <a:spcPts val="0"/>
                        </a:spcBef>
                        <a:spcAft>
                          <a:spcPts val="800"/>
                        </a:spcAft>
                      </a:pPr>
                      <a:r>
                        <a:rPr lang="en-US" sz="1125" dirty="0">
                          <a:effectLst/>
                          <a:latin typeface="+mn-lt"/>
                          <a:ea typeface="Calibri" panose="020F0502020204030204" pitchFamily="34" charset="0"/>
                          <a:cs typeface="Times New Roman" panose="02020603050405020304" pitchFamily="18" charset="0"/>
                        </a:rPr>
                        <a:t>The Electronic Preventive Services Selector (</a:t>
                      </a:r>
                      <a:r>
                        <a:rPr lang="en-US" sz="1125" dirty="0" err="1">
                          <a:effectLst/>
                          <a:latin typeface="+mn-lt"/>
                          <a:ea typeface="Calibri" panose="020F0502020204030204" pitchFamily="34" charset="0"/>
                          <a:cs typeface="Times New Roman" panose="02020603050405020304" pitchFamily="18" charset="0"/>
                        </a:rPr>
                        <a:t>ePSS</a:t>
                      </a:r>
                      <a:r>
                        <a:rPr lang="en-US" sz="1125" dirty="0">
                          <a:effectLst/>
                          <a:latin typeface="+mn-lt"/>
                          <a:ea typeface="Calibri" panose="020F0502020204030204" pitchFamily="34" charset="0"/>
                          <a:cs typeface="Times New Roman" panose="02020603050405020304" pitchFamily="18" charset="0"/>
                        </a:rPr>
                        <a:t>) is a quick hands-on tool designed to help primary care clinicians identify the screening, counseling, and preventive medication services that are appropriate for their patients. </a:t>
                      </a:r>
                    </a:p>
                  </a:txBody>
                  <a:tcPr marL="68580" marR="68580" marT="9525" marB="0"/>
                </a:tc>
                <a:tc>
                  <a:txBody>
                    <a:bodyPr/>
                    <a:lstStyle/>
                    <a:p>
                      <a:pPr marL="0" marR="0">
                        <a:lnSpc>
                          <a:spcPct val="107000"/>
                        </a:lnSpc>
                        <a:spcBef>
                          <a:spcPts val="0"/>
                        </a:spcBef>
                        <a:spcAft>
                          <a:spcPts val="800"/>
                        </a:spcAft>
                      </a:pPr>
                      <a:r>
                        <a:rPr lang="en-US" sz="1125" dirty="0">
                          <a:effectLst/>
                          <a:latin typeface="+mn-lt"/>
                          <a:ea typeface="Calibri" panose="020F0502020204030204" pitchFamily="34" charset="0"/>
                          <a:cs typeface="Times New Roman" panose="02020603050405020304" pitchFamily="18" charset="0"/>
                        </a:rPr>
                        <a:t>Diagnosis, Screening, Drug Information</a:t>
                      </a:r>
                    </a:p>
                  </a:txBody>
                  <a:tcPr/>
                </a:tc>
                <a:extLst>
                  <a:ext uri="{0D108BD9-81ED-4DB2-BD59-A6C34878D82A}">
                    <a16:rowId xmlns:a16="http://schemas.microsoft.com/office/drawing/2014/main" val="2645629957"/>
                  </a:ext>
                </a:extLst>
              </a:tr>
              <a:tr h="410745">
                <a:tc>
                  <a:txBody>
                    <a:bodyPr/>
                    <a:lstStyle/>
                    <a:p>
                      <a:pPr marL="0" marR="0">
                        <a:lnSpc>
                          <a:spcPct val="107000"/>
                        </a:lnSpc>
                        <a:spcBef>
                          <a:spcPts val="0"/>
                        </a:spcBef>
                        <a:spcAft>
                          <a:spcPts val="800"/>
                        </a:spcAft>
                      </a:pPr>
                      <a:r>
                        <a:rPr lang="en-US" sz="1125" u="sng">
                          <a:solidFill>
                            <a:srgbClr val="0563C1"/>
                          </a:solidFill>
                          <a:effectLst/>
                          <a:latin typeface="+mn-lt"/>
                          <a:ea typeface="Calibri" panose="020F0502020204030204" pitchFamily="34" charset="0"/>
                          <a:cs typeface="Times New Roman" panose="02020603050405020304" pitchFamily="18" charset="0"/>
                          <a:hlinkClick r:id="rId5"/>
                        </a:rPr>
                        <a:t>ASCVD Risk Estimator</a:t>
                      </a:r>
                      <a:endParaRPr lang="en-US" sz="1125">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800"/>
                        </a:spcAft>
                      </a:pPr>
                      <a:r>
                        <a:rPr lang="en-US" sz="1125" dirty="0">
                          <a:effectLst/>
                          <a:latin typeface="+mn-lt"/>
                          <a:ea typeface="Calibri" panose="020F0502020204030204" pitchFamily="34" charset="0"/>
                          <a:cs typeface="Times New Roman" panose="02020603050405020304" pitchFamily="18" charset="0"/>
                        </a:rPr>
                        <a:t>Free</a:t>
                      </a:r>
                    </a:p>
                  </a:txBody>
                  <a:tcPr marL="68580" marR="68580" marT="9525" marB="0"/>
                </a:tc>
                <a:tc>
                  <a:txBody>
                    <a:bodyPr/>
                    <a:lstStyle/>
                    <a:p>
                      <a:pPr marL="0" marR="0">
                        <a:lnSpc>
                          <a:spcPct val="107000"/>
                        </a:lnSpc>
                        <a:spcBef>
                          <a:spcPts val="0"/>
                        </a:spcBef>
                        <a:spcAft>
                          <a:spcPts val="800"/>
                        </a:spcAft>
                      </a:pPr>
                      <a:r>
                        <a:rPr lang="en-US" sz="1125" dirty="0">
                          <a:effectLst/>
                          <a:latin typeface="+mn-lt"/>
                          <a:ea typeface="Calibri" panose="020F0502020204030204" pitchFamily="34" charset="0"/>
                          <a:cs typeface="Times New Roman" panose="02020603050405020304" pitchFamily="18" charset="0"/>
                        </a:rPr>
                        <a:t>Research patient ASCVD risk and intervention options.</a:t>
                      </a:r>
                    </a:p>
                  </a:txBody>
                  <a:tcPr marL="68580" marR="68580" marT="9525" marB="0"/>
                </a:tc>
                <a:tc>
                  <a:txBody>
                    <a:bodyPr/>
                    <a:lstStyle/>
                    <a:p>
                      <a:pPr marL="0" marR="0">
                        <a:lnSpc>
                          <a:spcPct val="107000"/>
                        </a:lnSpc>
                        <a:spcBef>
                          <a:spcPts val="0"/>
                        </a:spcBef>
                        <a:spcAft>
                          <a:spcPts val="800"/>
                        </a:spcAft>
                      </a:pPr>
                      <a:r>
                        <a:rPr lang="en-US" sz="1125" dirty="0">
                          <a:effectLst/>
                          <a:latin typeface="+mn-lt"/>
                          <a:ea typeface="Calibri" panose="020F0502020204030204" pitchFamily="34" charset="0"/>
                          <a:cs typeface="Times New Roman" panose="02020603050405020304" pitchFamily="18" charset="0"/>
                        </a:rPr>
                        <a:t>Risk Calculator, Interventions</a:t>
                      </a:r>
                    </a:p>
                  </a:txBody>
                  <a:tcPr/>
                </a:tc>
                <a:extLst>
                  <a:ext uri="{0D108BD9-81ED-4DB2-BD59-A6C34878D82A}">
                    <a16:rowId xmlns:a16="http://schemas.microsoft.com/office/drawing/2014/main" val="879895095"/>
                  </a:ext>
                </a:extLst>
              </a:tr>
              <a:tr h="336011">
                <a:tc>
                  <a:txBody>
                    <a:bodyPr/>
                    <a:lstStyle/>
                    <a:p>
                      <a:pPr marL="0" marR="0">
                        <a:lnSpc>
                          <a:spcPct val="107000"/>
                        </a:lnSpc>
                        <a:spcBef>
                          <a:spcPts val="0"/>
                        </a:spcBef>
                        <a:spcAft>
                          <a:spcPts val="800"/>
                        </a:spcAft>
                      </a:pPr>
                      <a:r>
                        <a:rPr lang="en-US" sz="1125" u="sng" dirty="0">
                          <a:solidFill>
                            <a:srgbClr val="0563C1"/>
                          </a:solidFill>
                          <a:effectLst/>
                          <a:latin typeface="+mn-lt"/>
                          <a:ea typeface="Calibri" panose="020F0502020204030204" pitchFamily="34" charset="0"/>
                          <a:cs typeface="Times New Roman" panose="02020603050405020304" pitchFamily="18" charset="0"/>
                          <a:hlinkClick r:id="rId6"/>
                        </a:rPr>
                        <a:t>Calculate by </a:t>
                      </a:r>
                      <a:r>
                        <a:rPr lang="en-US" sz="1125" u="sng" dirty="0" err="1">
                          <a:solidFill>
                            <a:srgbClr val="0563C1"/>
                          </a:solidFill>
                          <a:effectLst/>
                          <a:latin typeface="+mn-lt"/>
                          <a:ea typeface="Calibri" panose="020F0502020204030204" pitchFamily="34" charset="0"/>
                          <a:cs typeface="Times New Roman" panose="02020603050405020304" pitchFamily="18" charset="0"/>
                          <a:hlinkClick r:id="rId6"/>
                        </a:rPr>
                        <a:t>QxMD</a:t>
                      </a:r>
                      <a:endParaRPr lang="en-US" sz="1125"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800"/>
                        </a:spcAft>
                      </a:pPr>
                      <a:r>
                        <a:rPr lang="en-US" sz="1125">
                          <a:effectLst/>
                          <a:latin typeface="+mn-lt"/>
                          <a:ea typeface="Calibri" panose="020F0502020204030204" pitchFamily="34" charset="0"/>
                          <a:cs typeface="Times New Roman" panose="02020603050405020304" pitchFamily="18" charset="0"/>
                        </a:rPr>
                        <a:t>Free</a:t>
                      </a:r>
                    </a:p>
                  </a:txBody>
                  <a:tcPr marL="68580" marR="68580" marT="9525" marB="0"/>
                </a:tc>
                <a:tc>
                  <a:txBody>
                    <a:bodyPr/>
                    <a:lstStyle/>
                    <a:p>
                      <a:pPr marL="0" marR="0">
                        <a:lnSpc>
                          <a:spcPct val="107000"/>
                        </a:lnSpc>
                        <a:spcBef>
                          <a:spcPts val="0"/>
                        </a:spcBef>
                        <a:spcAft>
                          <a:spcPts val="800"/>
                        </a:spcAft>
                      </a:pPr>
                      <a:r>
                        <a:rPr lang="en-US" sz="1125" dirty="0">
                          <a:effectLst/>
                          <a:latin typeface="+mn-lt"/>
                          <a:ea typeface="Calibri" panose="020F0502020204030204" pitchFamily="34" charset="0"/>
                          <a:cs typeface="Times New Roman" panose="02020603050405020304" pitchFamily="18" charset="0"/>
                        </a:rPr>
                        <a:t>A clinical calculator and decision support tool. Focused on highlighting tools which are actually useful in clinical practice and serve to impact diagnosis, treatment or determining prognosis.</a:t>
                      </a:r>
                    </a:p>
                  </a:txBody>
                  <a:tcPr marL="68580" marR="68580" marT="9525" marB="0"/>
                </a:tc>
                <a:tc>
                  <a:txBody>
                    <a:bodyPr/>
                    <a:lstStyle/>
                    <a:p>
                      <a:pPr marL="0" marR="0">
                        <a:lnSpc>
                          <a:spcPct val="107000"/>
                        </a:lnSpc>
                        <a:spcBef>
                          <a:spcPts val="0"/>
                        </a:spcBef>
                        <a:spcAft>
                          <a:spcPts val="800"/>
                        </a:spcAft>
                      </a:pPr>
                      <a:r>
                        <a:rPr lang="en-US" sz="1125" dirty="0">
                          <a:effectLst/>
                          <a:latin typeface="+mn-lt"/>
                          <a:ea typeface="Calibri" panose="020F0502020204030204" pitchFamily="34" charset="0"/>
                          <a:cs typeface="Times New Roman" panose="02020603050405020304" pitchFamily="18" charset="0"/>
                        </a:rPr>
                        <a:t>Calculator, Diagnosis</a:t>
                      </a:r>
                    </a:p>
                  </a:txBody>
                  <a:tcPr/>
                </a:tc>
                <a:extLst>
                  <a:ext uri="{0D108BD9-81ED-4DB2-BD59-A6C34878D82A}">
                    <a16:rowId xmlns:a16="http://schemas.microsoft.com/office/drawing/2014/main" val="839252108"/>
                  </a:ext>
                </a:extLst>
              </a:tr>
              <a:tr h="247085">
                <a:tc>
                  <a:txBody>
                    <a:bodyPr/>
                    <a:lstStyle/>
                    <a:p>
                      <a:pPr marL="0" marR="0">
                        <a:lnSpc>
                          <a:spcPct val="107000"/>
                        </a:lnSpc>
                        <a:spcBef>
                          <a:spcPts val="0"/>
                        </a:spcBef>
                        <a:spcAft>
                          <a:spcPts val="800"/>
                        </a:spcAft>
                      </a:pPr>
                      <a:r>
                        <a:rPr lang="en-US" sz="1125" u="sng" dirty="0">
                          <a:solidFill>
                            <a:srgbClr val="0563C1"/>
                          </a:solidFill>
                          <a:effectLst/>
                          <a:latin typeface="+mn-lt"/>
                          <a:ea typeface="Calibri" panose="020F0502020204030204" pitchFamily="34" charset="0"/>
                          <a:cs typeface="Times New Roman" panose="02020603050405020304" pitchFamily="18" charset="0"/>
                          <a:hlinkClick r:id="rId7"/>
                        </a:rPr>
                        <a:t>CDC</a:t>
                      </a:r>
                      <a:endParaRPr lang="en-US" sz="1125"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algn="ctr">
                        <a:lnSpc>
                          <a:spcPct val="107000"/>
                        </a:lnSpc>
                      </a:pPr>
                      <a:r>
                        <a:rPr lang="en-US" sz="1125" dirty="0">
                          <a:effectLst/>
                          <a:latin typeface="+mn-lt"/>
                          <a:cs typeface="Times New Roman" panose="02020603050405020304" pitchFamily="18" charset="0"/>
                        </a:rPr>
                        <a:t>Free</a:t>
                      </a:r>
                    </a:p>
                  </a:txBody>
                  <a:tcPr marL="68580" marR="68580" marT="9525" marB="0"/>
                </a:tc>
                <a:tc>
                  <a:txBody>
                    <a:bodyPr/>
                    <a:lstStyle/>
                    <a:p>
                      <a:pPr marL="0" marR="0">
                        <a:lnSpc>
                          <a:spcPct val="107000"/>
                        </a:lnSpc>
                        <a:spcBef>
                          <a:spcPts val="0"/>
                        </a:spcBef>
                        <a:spcAft>
                          <a:spcPts val="800"/>
                        </a:spcAft>
                      </a:pPr>
                      <a:r>
                        <a:rPr lang="en-US" sz="1125">
                          <a:effectLst/>
                          <a:latin typeface="+mn-lt"/>
                          <a:ea typeface="Calibri" panose="020F0502020204030204" pitchFamily="34" charset="0"/>
                          <a:cs typeface="Times New Roman" panose="02020603050405020304" pitchFamily="18" charset="0"/>
                        </a:rPr>
                        <a:t>The app ensures that you’re getting the most up to date health information.</a:t>
                      </a:r>
                    </a:p>
                  </a:txBody>
                  <a:tcPr marL="68580" marR="68580" marT="9525" marB="0"/>
                </a:tc>
                <a:tc>
                  <a:txBody>
                    <a:bodyPr/>
                    <a:lstStyle/>
                    <a:p>
                      <a:pPr marL="0" marR="0">
                        <a:lnSpc>
                          <a:spcPct val="107000"/>
                        </a:lnSpc>
                        <a:spcBef>
                          <a:spcPts val="0"/>
                        </a:spcBef>
                        <a:spcAft>
                          <a:spcPts val="800"/>
                        </a:spcAft>
                      </a:pPr>
                      <a:r>
                        <a:rPr lang="en-US" sz="1125">
                          <a:effectLst/>
                          <a:latin typeface="+mn-lt"/>
                          <a:ea typeface="Calibri" panose="020F0502020204030204" pitchFamily="34" charset="0"/>
                          <a:cs typeface="Times New Roman" panose="02020603050405020304" pitchFamily="18" charset="0"/>
                        </a:rPr>
                        <a:t>Health Info, Articles, News</a:t>
                      </a:r>
                    </a:p>
                  </a:txBody>
                  <a:tcPr/>
                </a:tc>
                <a:extLst>
                  <a:ext uri="{0D108BD9-81ED-4DB2-BD59-A6C34878D82A}">
                    <a16:rowId xmlns:a16="http://schemas.microsoft.com/office/drawing/2014/main" val="3003294129"/>
                  </a:ext>
                </a:extLst>
              </a:tr>
              <a:tr h="410745">
                <a:tc>
                  <a:txBody>
                    <a:bodyPr/>
                    <a:lstStyle/>
                    <a:p>
                      <a:pPr marL="0" marR="0">
                        <a:lnSpc>
                          <a:spcPct val="107000"/>
                        </a:lnSpc>
                        <a:spcBef>
                          <a:spcPts val="0"/>
                        </a:spcBef>
                        <a:spcAft>
                          <a:spcPts val="800"/>
                        </a:spcAft>
                      </a:pPr>
                      <a:r>
                        <a:rPr lang="en-US" sz="1125" u="sng" dirty="0">
                          <a:solidFill>
                            <a:srgbClr val="0563C1"/>
                          </a:solidFill>
                          <a:effectLst/>
                          <a:latin typeface="+mn-lt"/>
                          <a:ea typeface="Calibri" panose="020F0502020204030204" pitchFamily="34" charset="0"/>
                          <a:cs typeface="Times New Roman" panose="02020603050405020304" pitchFamily="18" charset="0"/>
                          <a:hlinkClick r:id="rId8"/>
                        </a:rPr>
                        <a:t>CDC Contraception</a:t>
                      </a:r>
                      <a:endParaRPr lang="en-US" sz="1125" dirty="0">
                        <a:effectLst/>
                        <a:latin typeface="+mn-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800"/>
                        </a:spcAft>
                      </a:pPr>
                      <a:r>
                        <a:rPr lang="en-US" sz="1125">
                          <a:effectLst/>
                          <a:latin typeface="+mn-lt"/>
                          <a:ea typeface="Calibri" panose="020F0502020204030204" pitchFamily="34" charset="0"/>
                          <a:cs typeface="Times New Roman" panose="02020603050405020304" pitchFamily="18" charset="0"/>
                        </a:rPr>
                        <a:t>Free</a:t>
                      </a:r>
                    </a:p>
                  </a:txBody>
                  <a:tcPr/>
                </a:tc>
                <a:tc>
                  <a:txBody>
                    <a:bodyPr/>
                    <a:lstStyle/>
                    <a:p>
                      <a:pPr marL="0" marR="0">
                        <a:lnSpc>
                          <a:spcPct val="107000"/>
                        </a:lnSpc>
                        <a:spcBef>
                          <a:spcPts val="0"/>
                        </a:spcBef>
                        <a:spcAft>
                          <a:spcPts val="800"/>
                        </a:spcAft>
                      </a:pPr>
                      <a:r>
                        <a:rPr lang="en-US" sz="1125" dirty="0">
                          <a:effectLst/>
                          <a:latin typeface="+mn-lt"/>
                          <a:ea typeface="Calibri" panose="020F0502020204030204" pitchFamily="34" charset="0"/>
                          <a:cs typeface="Times New Roman" panose="02020603050405020304" pitchFamily="18" charset="0"/>
                        </a:rPr>
                        <a:t>Recommendations for the use of specific contraceptive methods by patients who have certain characteristics or medical conditions. </a:t>
                      </a:r>
                    </a:p>
                  </a:txBody>
                  <a:tcPr/>
                </a:tc>
                <a:tc>
                  <a:txBody>
                    <a:bodyPr/>
                    <a:lstStyle/>
                    <a:p>
                      <a:pPr marL="0" marR="0">
                        <a:lnSpc>
                          <a:spcPct val="107000"/>
                        </a:lnSpc>
                        <a:spcBef>
                          <a:spcPts val="0"/>
                        </a:spcBef>
                        <a:spcAft>
                          <a:spcPts val="800"/>
                        </a:spcAft>
                      </a:pPr>
                      <a:r>
                        <a:rPr lang="en-US" sz="1125">
                          <a:effectLst/>
                          <a:latin typeface="+mn-lt"/>
                          <a:ea typeface="Calibri" panose="020F0502020204030204" pitchFamily="34" charset="0"/>
                          <a:cs typeface="Times New Roman" panose="02020603050405020304" pitchFamily="18" charset="0"/>
                        </a:rPr>
                        <a:t>Contraception</a:t>
                      </a:r>
                    </a:p>
                  </a:txBody>
                  <a:tcPr/>
                </a:tc>
                <a:extLst>
                  <a:ext uri="{0D108BD9-81ED-4DB2-BD59-A6C34878D82A}">
                    <a16:rowId xmlns:a16="http://schemas.microsoft.com/office/drawing/2014/main" val="3851108029"/>
                  </a:ext>
                </a:extLst>
              </a:tr>
              <a:tr h="336011">
                <a:tc>
                  <a:txBody>
                    <a:bodyPr/>
                    <a:lstStyle/>
                    <a:p>
                      <a:pPr marL="0" marR="0">
                        <a:lnSpc>
                          <a:spcPct val="107000"/>
                        </a:lnSpc>
                        <a:spcBef>
                          <a:spcPts val="0"/>
                        </a:spcBef>
                        <a:spcAft>
                          <a:spcPts val="800"/>
                        </a:spcAft>
                      </a:pPr>
                      <a:r>
                        <a:rPr lang="en-US" sz="1125" u="sng" dirty="0">
                          <a:solidFill>
                            <a:srgbClr val="0563C1"/>
                          </a:solidFill>
                          <a:effectLst/>
                          <a:latin typeface="+mn-lt"/>
                          <a:ea typeface="Calibri" panose="020F0502020204030204" pitchFamily="34" charset="0"/>
                          <a:cs typeface="Times New Roman" panose="02020603050405020304" pitchFamily="18" charset="0"/>
                          <a:hlinkClick r:id="rId9"/>
                        </a:rPr>
                        <a:t>CDC Vaccine Schedules</a:t>
                      </a:r>
                      <a:endParaRPr lang="en-US" sz="1125"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800"/>
                        </a:spcAft>
                      </a:pPr>
                      <a:r>
                        <a:rPr lang="en-US" sz="1125" dirty="0">
                          <a:effectLst/>
                          <a:latin typeface="+mn-lt"/>
                          <a:ea typeface="Calibri" panose="020F0502020204030204" pitchFamily="34" charset="0"/>
                          <a:cs typeface="Times New Roman" panose="02020603050405020304" pitchFamily="18" charset="0"/>
                        </a:rPr>
                        <a:t>Free</a:t>
                      </a:r>
                    </a:p>
                  </a:txBody>
                  <a:tcPr marL="68580" marR="68580" marT="9525" marB="0"/>
                </a:tc>
                <a:tc>
                  <a:txBody>
                    <a:bodyPr/>
                    <a:lstStyle/>
                    <a:p>
                      <a:pPr marL="0" marR="0">
                        <a:lnSpc>
                          <a:spcPct val="107000"/>
                        </a:lnSpc>
                        <a:spcBef>
                          <a:spcPts val="0"/>
                        </a:spcBef>
                        <a:spcAft>
                          <a:spcPts val="800"/>
                        </a:spcAft>
                      </a:pPr>
                      <a:r>
                        <a:rPr lang="en-US" sz="1125">
                          <a:effectLst/>
                          <a:latin typeface="+mn-lt"/>
                          <a:ea typeface="Calibri" panose="020F0502020204030204" pitchFamily="34" charset="0"/>
                          <a:cs typeface="Times New Roman" panose="02020603050405020304" pitchFamily="18" charset="0"/>
                        </a:rPr>
                        <a:t>App color-codes charts for child, adolescent, and adult vaccines recommended by the Advisory Committee on Immunization Practices (ACIP).</a:t>
                      </a:r>
                    </a:p>
                  </a:txBody>
                  <a:tcPr marL="68580" marR="68580" marT="9525" marB="0"/>
                </a:tc>
                <a:tc>
                  <a:txBody>
                    <a:bodyPr/>
                    <a:lstStyle/>
                    <a:p>
                      <a:pPr marL="0" marR="0">
                        <a:lnSpc>
                          <a:spcPct val="107000"/>
                        </a:lnSpc>
                        <a:spcBef>
                          <a:spcPts val="0"/>
                        </a:spcBef>
                        <a:spcAft>
                          <a:spcPts val="800"/>
                        </a:spcAft>
                      </a:pPr>
                      <a:r>
                        <a:rPr lang="en-US" sz="1125" dirty="0">
                          <a:effectLst/>
                          <a:latin typeface="+mn-lt"/>
                          <a:ea typeface="Calibri" panose="020F0502020204030204" pitchFamily="34" charset="0"/>
                          <a:cs typeface="Times New Roman" panose="02020603050405020304" pitchFamily="18" charset="0"/>
                        </a:rPr>
                        <a:t>Vaccines</a:t>
                      </a:r>
                    </a:p>
                  </a:txBody>
                  <a:tcPr/>
                </a:tc>
                <a:extLst>
                  <a:ext uri="{0D108BD9-81ED-4DB2-BD59-A6C34878D82A}">
                    <a16:rowId xmlns:a16="http://schemas.microsoft.com/office/drawing/2014/main" val="1283410673"/>
                  </a:ext>
                </a:extLst>
              </a:tr>
            </a:tbl>
          </a:graphicData>
        </a:graphic>
      </p:graphicFrame>
    </p:spTree>
    <p:extLst>
      <p:ext uri="{BB962C8B-B14F-4D97-AF65-F5344CB8AC3E}">
        <p14:creationId xmlns:p14="http://schemas.microsoft.com/office/powerpoint/2010/main" val="26415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Clerkship- </a:t>
            </a:r>
            <a:r>
              <a:rPr lang="en-US" altLang="en-US"/>
              <a:t>Critical Care/Anesthesia</a:t>
            </a:r>
            <a:r>
              <a:rPr lang="en-US"/>
              <a:t> </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383272993"/>
              </p:ext>
            </p:extLst>
          </p:nvPr>
        </p:nvGraphicFramePr>
        <p:xfrm>
          <a:off x="266700" y="1444810"/>
          <a:ext cx="11658601" cy="1913065"/>
        </p:xfrm>
        <a:graphic>
          <a:graphicData uri="http://schemas.openxmlformats.org/drawingml/2006/table">
            <a:tbl>
              <a:tblPr firstRow="1" bandRow="1">
                <a:tableStyleId>{073A0DAA-6AF3-43AB-8588-CEC1D06C72B9}</a:tableStyleId>
              </a:tblPr>
              <a:tblGrid>
                <a:gridCol w="2325099">
                  <a:extLst>
                    <a:ext uri="{9D8B030D-6E8A-4147-A177-3AD203B41FA5}">
                      <a16:colId xmlns:a16="http://schemas.microsoft.com/office/drawing/2014/main" val="2249128916"/>
                    </a:ext>
                  </a:extLst>
                </a:gridCol>
                <a:gridCol w="989882">
                  <a:extLst>
                    <a:ext uri="{9D8B030D-6E8A-4147-A177-3AD203B41FA5}">
                      <a16:colId xmlns:a16="http://schemas.microsoft.com/office/drawing/2014/main" val="1286266293"/>
                    </a:ext>
                  </a:extLst>
                </a:gridCol>
                <a:gridCol w="5428970">
                  <a:extLst>
                    <a:ext uri="{9D8B030D-6E8A-4147-A177-3AD203B41FA5}">
                      <a16:colId xmlns:a16="http://schemas.microsoft.com/office/drawing/2014/main" val="3325704094"/>
                    </a:ext>
                  </a:extLst>
                </a:gridCol>
                <a:gridCol w="2914650">
                  <a:extLst>
                    <a:ext uri="{9D8B030D-6E8A-4147-A177-3AD203B41FA5}">
                      <a16:colId xmlns:a16="http://schemas.microsoft.com/office/drawing/2014/main" val="874494057"/>
                    </a:ext>
                  </a:extLst>
                </a:gridCol>
              </a:tblGrid>
              <a:tr h="273458">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a:t>
                      </a:r>
                      <a:r>
                        <a:rPr lang="en-US" sz="1600" baseline="0" dirty="0"/>
                        <a:t>(s)</a:t>
                      </a:r>
                      <a:endParaRPr lang="en-US" sz="1600" dirty="0"/>
                    </a:p>
                  </a:txBody>
                  <a:tcPr/>
                </a:tc>
                <a:extLst>
                  <a:ext uri="{0D108BD9-81ED-4DB2-BD59-A6C34878D82A}">
                    <a16:rowId xmlns:a16="http://schemas.microsoft.com/office/drawing/2014/main" val="17170173"/>
                  </a:ext>
                </a:extLst>
              </a:tr>
              <a:tr h="673343">
                <a:tc>
                  <a:txBody>
                    <a:bodyPr/>
                    <a:lstStyle/>
                    <a:p>
                      <a:pPr marL="0" marR="0">
                        <a:lnSpc>
                          <a:spcPct val="107000"/>
                        </a:lnSpc>
                        <a:spcBef>
                          <a:spcPts val="0"/>
                        </a:spcBef>
                        <a:spcAft>
                          <a:spcPts val="0"/>
                        </a:spcAft>
                      </a:pPr>
                      <a:r>
                        <a:rPr lang="en-US" sz="1600" dirty="0" err="1">
                          <a:effectLst/>
                          <a:hlinkClick r:id="rId2"/>
                        </a:rPr>
                        <a:t>Anticoag</a:t>
                      </a:r>
                      <a:r>
                        <a:rPr lang="en-US" sz="1600" baseline="0" dirty="0">
                          <a:effectLst/>
                          <a:hlinkClick r:id="rId2"/>
                        </a:rPr>
                        <a:t> </a:t>
                      </a:r>
                      <a:r>
                        <a:rPr lang="en-US" sz="1600" dirty="0">
                          <a:effectLst/>
                          <a:hlinkClick r:id="rId2"/>
                        </a:rPr>
                        <a:t>Evaluator </a:t>
                      </a:r>
                      <a:endParaRPr lang="en-US" sz="16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Free</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dirty="0">
                          <a:effectLst/>
                        </a:rPr>
                        <a:t>Published by American College of Cardiology, Recommended by Georgetown. Make well-informed decisions on antithrombotic therapy for your non-</a:t>
                      </a:r>
                      <a:r>
                        <a:rPr lang="en-US" sz="1400" dirty="0" err="1">
                          <a:effectLst/>
                        </a:rPr>
                        <a:t>valvular</a:t>
                      </a:r>
                      <a:r>
                        <a:rPr lang="en-US" sz="1400" dirty="0">
                          <a:effectLst/>
                        </a:rPr>
                        <a:t> AF patients with the updated </a:t>
                      </a:r>
                      <a:r>
                        <a:rPr lang="en-US" sz="1400" dirty="0" err="1">
                          <a:effectLst/>
                        </a:rPr>
                        <a:t>AnticoagEvaluator</a:t>
                      </a:r>
                      <a:r>
                        <a:rPr lang="en-US" sz="1400" dirty="0">
                          <a:effectLst/>
                        </a:rPr>
                        <a:t>.</a:t>
                      </a:r>
                    </a:p>
                    <a:p>
                      <a:pPr marL="0" marR="0">
                        <a:lnSpc>
                          <a:spcPct val="107000"/>
                        </a:lnSpc>
                        <a:spcBef>
                          <a:spcPts val="0"/>
                        </a:spcBef>
                        <a:spcAft>
                          <a:spcPts val="0"/>
                        </a:spcAft>
                      </a:pPr>
                      <a:r>
                        <a:rPr lang="en-US" sz="1400" dirty="0">
                          <a:effectLst/>
                        </a:rPr>
                        <a:t> </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dirty="0">
                          <a:effectLst/>
                        </a:rPr>
                        <a:t>Antithrombotic therapy</a:t>
                      </a:r>
                      <a:endParaRPr lang="en-US" sz="1400" dirty="0">
                        <a:effectLst/>
                        <a:latin typeface="+mj-lt"/>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671608665"/>
                  </a:ext>
                </a:extLst>
              </a:tr>
              <a:tr h="505008">
                <a:tc>
                  <a:txBody>
                    <a:bodyPr/>
                    <a:lstStyle/>
                    <a:p>
                      <a:pPr marL="0" marR="0">
                        <a:lnSpc>
                          <a:spcPct val="107000"/>
                        </a:lnSpc>
                        <a:spcBef>
                          <a:spcPts val="0"/>
                        </a:spcBef>
                        <a:spcAft>
                          <a:spcPts val="0"/>
                        </a:spcAft>
                      </a:pPr>
                      <a:r>
                        <a:rPr lang="en-US" sz="1600" dirty="0" err="1">
                          <a:effectLst/>
                          <a:hlinkClick r:id="rId3"/>
                        </a:rPr>
                        <a:t>QuickEM</a:t>
                      </a:r>
                      <a:endParaRPr lang="en-US" sz="16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 $4.99</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dirty="0">
                          <a:effectLst/>
                        </a:rPr>
                        <a:t> Rapid bedside reference designed by an emergency physician for medical students, interns, residents, and </a:t>
                      </a:r>
                      <a:r>
                        <a:rPr lang="en-US" sz="1400" dirty="0" err="1">
                          <a:effectLst/>
                        </a:rPr>
                        <a:t>attendings</a:t>
                      </a:r>
                      <a:r>
                        <a:rPr lang="en-US" sz="1400" dirty="0">
                          <a:effectLst/>
                        </a:rPr>
                        <a:t> who are working in the emergency department. </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sz="1400" dirty="0"/>
                        <a:t>Bedside, EM,</a:t>
                      </a:r>
                      <a:r>
                        <a:rPr lang="en-US" sz="1400" baseline="0" dirty="0"/>
                        <a:t> Decision Tools</a:t>
                      </a:r>
                      <a:endParaRPr lang="en-US" sz="1400" dirty="0"/>
                    </a:p>
                  </a:txBody>
                  <a:tcPr/>
                </a:tc>
                <a:extLst>
                  <a:ext uri="{0D108BD9-81ED-4DB2-BD59-A6C34878D82A}">
                    <a16:rowId xmlns:a16="http://schemas.microsoft.com/office/drawing/2014/main" val="1894273351"/>
                  </a:ext>
                </a:extLst>
              </a:tr>
            </a:tbl>
          </a:graphicData>
        </a:graphic>
      </p:graphicFrame>
    </p:spTree>
    <p:extLst>
      <p:ext uri="{BB962C8B-B14F-4D97-AF65-F5344CB8AC3E}">
        <p14:creationId xmlns:p14="http://schemas.microsoft.com/office/powerpoint/2010/main" val="4140659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Clerkship- </a:t>
            </a:r>
            <a:r>
              <a:rPr lang="en-US" altLang="en-US"/>
              <a:t>Geriatrics/ Palliative Care</a:t>
            </a:r>
            <a:r>
              <a:rPr lang="en-US"/>
              <a:t> </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565551271"/>
              </p:ext>
            </p:extLst>
          </p:nvPr>
        </p:nvGraphicFramePr>
        <p:xfrm>
          <a:off x="266700" y="1417918"/>
          <a:ext cx="11658600" cy="2143288"/>
        </p:xfrm>
        <a:graphic>
          <a:graphicData uri="http://schemas.openxmlformats.org/drawingml/2006/table">
            <a:tbl>
              <a:tblPr firstRow="1" bandRow="1">
                <a:tableStyleId>{073A0DAA-6AF3-43AB-8588-CEC1D06C72B9}</a:tableStyleId>
              </a:tblPr>
              <a:tblGrid>
                <a:gridCol w="1920228">
                  <a:extLst>
                    <a:ext uri="{9D8B030D-6E8A-4147-A177-3AD203B41FA5}">
                      <a16:colId xmlns:a16="http://schemas.microsoft.com/office/drawing/2014/main" val="2249128916"/>
                    </a:ext>
                  </a:extLst>
                </a:gridCol>
                <a:gridCol w="921506">
                  <a:extLst>
                    <a:ext uri="{9D8B030D-6E8A-4147-A177-3AD203B41FA5}">
                      <a16:colId xmlns:a16="http://schemas.microsoft.com/office/drawing/2014/main" val="1286266293"/>
                    </a:ext>
                  </a:extLst>
                </a:gridCol>
                <a:gridCol w="7099247">
                  <a:extLst>
                    <a:ext uri="{9D8B030D-6E8A-4147-A177-3AD203B41FA5}">
                      <a16:colId xmlns:a16="http://schemas.microsoft.com/office/drawing/2014/main" val="3325704094"/>
                    </a:ext>
                  </a:extLst>
                </a:gridCol>
                <a:gridCol w="1717619">
                  <a:extLst>
                    <a:ext uri="{9D8B030D-6E8A-4147-A177-3AD203B41FA5}">
                      <a16:colId xmlns:a16="http://schemas.microsoft.com/office/drawing/2014/main" val="874494057"/>
                    </a:ext>
                  </a:extLst>
                </a:gridCol>
              </a:tblGrid>
              <a:tr h="383194">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US" sz="1600" dirty="0"/>
                        <a:t>Application</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a:t>
                      </a:r>
                      <a:r>
                        <a:rPr lang="en-US" sz="1600" baseline="0" dirty="0"/>
                        <a:t>(s)</a:t>
                      </a:r>
                      <a:endParaRPr lang="en-US" sz="1600" dirty="0"/>
                    </a:p>
                  </a:txBody>
                  <a:tcPr/>
                </a:tc>
                <a:extLst>
                  <a:ext uri="{0D108BD9-81ED-4DB2-BD59-A6C34878D82A}">
                    <a16:rowId xmlns:a16="http://schemas.microsoft.com/office/drawing/2014/main" val="17170173"/>
                  </a:ext>
                </a:extLst>
              </a:tr>
              <a:tr h="722923">
                <a:tc>
                  <a:txBody>
                    <a:bodyPr/>
                    <a:lstStyle/>
                    <a:p>
                      <a:pPr marL="0" marR="0">
                        <a:lnSpc>
                          <a:spcPct val="107000"/>
                        </a:lnSpc>
                        <a:spcBef>
                          <a:spcPts val="0"/>
                        </a:spcBef>
                        <a:spcAft>
                          <a:spcPts val="800"/>
                        </a:spcAft>
                      </a:pPr>
                      <a:r>
                        <a:rPr lang="en-US" sz="1400" u="sng" dirty="0">
                          <a:effectLst/>
                          <a:hlinkClick r:id="rId2"/>
                        </a:rPr>
                        <a:t>Geriatrics at Your Fingertips</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800"/>
                        </a:spcAft>
                      </a:pPr>
                      <a:r>
                        <a:rPr lang="en-US" sz="1400" dirty="0">
                          <a:effectLst/>
                        </a:rPr>
                        <a:t>Free- $9.99</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Geriatrics At Your Fingertips™ is an essential tool for all healthcare providers and trainees who care for older adults. It contains specialized, up-to-date evaluation and management strategies for common geriatric conditions and disorders.</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Geriatric Reference</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879895095"/>
                  </a:ext>
                </a:extLst>
              </a:tr>
              <a:tr h="510333">
                <a:tc>
                  <a:txBody>
                    <a:bodyPr/>
                    <a:lstStyle/>
                    <a:p>
                      <a:pPr marL="0" marR="0">
                        <a:lnSpc>
                          <a:spcPct val="107000"/>
                        </a:lnSpc>
                        <a:spcBef>
                          <a:spcPts val="0"/>
                        </a:spcBef>
                        <a:spcAft>
                          <a:spcPts val="800"/>
                        </a:spcAft>
                      </a:pPr>
                      <a:r>
                        <a:rPr lang="en-US" sz="1400" u="sng" dirty="0">
                          <a:effectLst/>
                          <a:hlinkClick r:id="rId3"/>
                        </a:rPr>
                        <a:t>Hospice in a Minute</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800"/>
                        </a:spcAft>
                      </a:pPr>
                      <a:r>
                        <a:rPr lang="en-US" sz="14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All you need to increase your comfort, competence, and knowledge regarding hospice and referrals.</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Palliative Care</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509009276"/>
                  </a:ext>
                </a:extLst>
              </a:tr>
              <a:tr h="434049">
                <a:tc>
                  <a:txBody>
                    <a:bodyPr/>
                    <a:lstStyle/>
                    <a:p>
                      <a:pPr marL="0" marR="0">
                        <a:lnSpc>
                          <a:spcPct val="107000"/>
                        </a:lnSpc>
                        <a:spcBef>
                          <a:spcPts val="0"/>
                        </a:spcBef>
                        <a:spcAft>
                          <a:spcPts val="800"/>
                        </a:spcAft>
                      </a:pPr>
                      <a:r>
                        <a:rPr lang="en-US" sz="1400" u="sng" dirty="0">
                          <a:effectLst/>
                          <a:hlinkClick r:id="rId4"/>
                        </a:rPr>
                        <a:t>iGeriatrics</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800"/>
                        </a:spcAft>
                      </a:pPr>
                      <a:r>
                        <a:rPr lang="en-US" sz="1400" dirty="0">
                          <a:effectLst/>
                        </a:rPr>
                        <a:t>Free- $9.99</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err="1">
                          <a:effectLst/>
                        </a:rPr>
                        <a:t>iGeriatrics</a:t>
                      </a:r>
                      <a:r>
                        <a:rPr lang="en-US" sz="1400" dirty="0">
                          <a:effectLst/>
                        </a:rPr>
                        <a:t> combines various American Geriatrics Society's clinical information offerings into one easy to use application. </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a:effectLst/>
                        </a:rPr>
                        <a:t>Geriatric Reference</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209636416"/>
                  </a:ext>
                </a:extLst>
              </a:tr>
            </a:tbl>
          </a:graphicData>
        </a:graphic>
      </p:graphicFrame>
    </p:spTree>
    <p:extLst>
      <p:ext uri="{BB962C8B-B14F-4D97-AF65-F5344CB8AC3E}">
        <p14:creationId xmlns:p14="http://schemas.microsoft.com/office/powerpoint/2010/main" val="1085301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Clerkship- </a:t>
            </a:r>
            <a:r>
              <a:rPr lang="en-US" altLang="en-US"/>
              <a:t>Medicine</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232039741"/>
              </p:ext>
            </p:extLst>
          </p:nvPr>
        </p:nvGraphicFramePr>
        <p:xfrm>
          <a:off x="266700" y="1417918"/>
          <a:ext cx="11658600" cy="2947767"/>
        </p:xfrm>
        <a:graphic>
          <a:graphicData uri="http://schemas.openxmlformats.org/drawingml/2006/table">
            <a:tbl>
              <a:tblPr firstRow="1" bandRow="1">
                <a:tableStyleId>{073A0DAA-6AF3-43AB-8588-CEC1D06C72B9}</a:tableStyleId>
              </a:tblPr>
              <a:tblGrid>
                <a:gridCol w="1920228">
                  <a:extLst>
                    <a:ext uri="{9D8B030D-6E8A-4147-A177-3AD203B41FA5}">
                      <a16:colId xmlns:a16="http://schemas.microsoft.com/office/drawing/2014/main" val="2249128916"/>
                    </a:ext>
                  </a:extLst>
                </a:gridCol>
                <a:gridCol w="921506">
                  <a:extLst>
                    <a:ext uri="{9D8B030D-6E8A-4147-A177-3AD203B41FA5}">
                      <a16:colId xmlns:a16="http://schemas.microsoft.com/office/drawing/2014/main" val="1286266293"/>
                    </a:ext>
                  </a:extLst>
                </a:gridCol>
                <a:gridCol w="6594371">
                  <a:extLst>
                    <a:ext uri="{9D8B030D-6E8A-4147-A177-3AD203B41FA5}">
                      <a16:colId xmlns:a16="http://schemas.microsoft.com/office/drawing/2014/main" val="3325704094"/>
                    </a:ext>
                  </a:extLst>
                </a:gridCol>
                <a:gridCol w="2222495">
                  <a:extLst>
                    <a:ext uri="{9D8B030D-6E8A-4147-A177-3AD203B41FA5}">
                      <a16:colId xmlns:a16="http://schemas.microsoft.com/office/drawing/2014/main" val="874494057"/>
                    </a:ext>
                  </a:extLst>
                </a:gridCol>
              </a:tblGrid>
              <a:tr h="383194">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a:t>
                      </a:r>
                      <a:r>
                        <a:rPr lang="en-US" sz="1600" baseline="0" dirty="0"/>
                        <a:t>(s)</a:t>
                      </a:r>
                      <a:endParaRPr lang="en-US" sz="1600" dirty="0"/>
                    </a:p>
                  </a:txBody>
                  <a:tcPr/>
                </a:tc>
                <a:extLst>
                  <a:ext uri="{0D108BD9-81ED-4DB2-BD59-A6C34878D82A}">
                    <a16:rowId xmlns:a16="http://schemas.microsoft.com/office/drawing/2014/main" val="17170173"/>
                  </a:ext>
                </a:extLst>
              </a:tr>
              <a:tr h="722923">
                <a:tc>
                  <a:txBody>
                    <a:bodyPr/>
                    <a:lstStyle/>
                    <a:p>
                      <a:pPr marL="0" marR="0">
                        <a:lnSpc>
                          <a:spcPct val="107000"/>
                        </a:lnSpc>
                        <a:spcBef>
                          <a:spcPts val="0"/>
                        </a:spcBef>
                        <a:spcAft>
                          <a:spcPts val="0"/>
                        </a:spcAft>
                      </a:pPr>
                      <a:r>
                        <a:rPr lang="en-US" sz="1600" dirty="0">
                          <a:effectLst/>
                          <a:hlinkClick r:id="rId2"/>
                        </a:rPr>
                        <a:t>Calculate by QxMD</a:t>
                      </a:r>
                      <a:endParaRPr lang="en-US" sz="1600" dirty="0">
                        <a:effectLst/>
                      </a:endParaRPr>
                    </a:p>
                    <a:p>
                      <a:pPr marL="0" marR="0">
                        <a:lnSpc>
                          <a:spcPct val="107000"/>
                        </a:lnSpc>
                        <a:spcBef>
                          <a:spcPts val="0"/>
                        </a:spcBef>
                        <a:spcAft>
                          <a:spcPts val="0"/>
                        </a:spcAft>
                      </a:pPr>
                      <a:endParaRPr lang="en-US" sz="16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Free</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dirty="0">
                          <a:effectLst/>
                        </a:rPr>
                        <a:t>A clinical calculator and decision support tool. Focused on highlighting tools which are actually useful in clinical practice and serve to impact diagnosis, treatment or determining prognosis.</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r>
                        <a:rPr lang="en-US" sz="1400" dirty="0"/>
                        <a:t>Calculator,</a:t>
                      </a:r>
                      <a:r>
                        <a:rPr lang="en-US" sz="1400" baseline="0" dirty="0"/>
                        <a:t> Diagnosis</a:t>
                      </a:r>
                      <a:endParaRPr lang="en-US" sz="1400" dirty="0">
                        <a:latin typeface="+mj-lt"/>
                        <a:cs typeface="Calibri" panose="020F0502020204030204" pitchFamily="34" charset="0"/>
                      </a:endParaRPr>
                    </a:p>
                  </a:txBody>
                  <a:tcPr/>
                </a:tc>
                <a:extLst>
                  <a:ext uri="{0D108BD9-81ED-4DB2-BD59-A6C34878D82A}">
                    <a16:rowId xmlns:a16="http://schemas.microsoft.com/office/drawing/2014/main" val="3671608665"/>
                  </a:ext>
                </a:extLst>
              </a:tr>
              <a:tr h="524463">
                <a:tc>
                  <a:txBody>
                    <a:bodyPr/>
                    <a:lstStyle/>
                    <a:p>
                      <a:pPr marL="0" marR="0">
                        <a:lnSpc>
                          <a:spcPct val="107000"/>
                        </a:lnSpc>
                        <a:spcBef>
                          <a:spcPts val="0"/>
                        </a:spcBef>
                        <a:spcAft>
                          <a:spcPts val="800"/>
                        </a:spcAft>
                      </a:pPr>
                      <a:r>
                        <a:rPr lang="en-US" sz="1600" b="0" dirty="0">
                          <a:effectLst/>
                          <a:latin typeface="Calibri"/>
                          <a:ea typeface="Calibri"/>
                          <a:cs typeface="Times New Roman"/>
                          <a:hlinkClick r:id="rId3"/>
                        </a:rPr>
                        <a:t>Journal Club</a:t>
                      </a:r>
                      <a:endParaRPr lang="en-US" sz="1600" b="0" baseline="0" dirty="0">
                        <a:effectLst/>
                        <a:latin typeface="Calibri"/>
                        <a:ea typeface="Calibri"/>
                        <a:cs typeface="Times New Roman"/>
                      </a:endParaRPr>
                    </a:p>
                  </a:txBody>
                  <a:tcPr/>
                </a:tc>
                <a:tc>
                  <a:txBody>
                    <a:bodyPr/>
                    <a:lstStyle/>
                    <a:p>
                      <a:pPr marL="0" marR="0" algn="ctr">
                        <a:lnSpc>
                          <a:spcPct val="107000"/>
                        </a:lnSpc>
                        <a:spcBef>
                          <a:spcPts val="0"/>
                        </a:spcBef>
                        <a:spcAft>
                          <a:spcPts val="800"/>
                        </a:spcAft>
                      </a:pPr>
                      <a:r>
                        <a:rPr lang="en-US" sz="1400" dirty="0">
                          <a:effectLst/>
                          <a:latin typeface="+mj-lt"/>
                          <a:ea typeface="Calibri" panose="020F0502020204030204" pitchFamily="34" charset="0"/>
                          <a:cs typeface="Times New Roman" panose="02020603050405020304" pitchFamily="18" charset="0"/>
                        </a:rPr>
                        <a:t>$6.99</a:t>
                      </a:r>
                    </a:p>
                  </a:txBody>
                  <a:tcPr/>
                </a:tc>
                <a:tc>
                  <a:txBody>
                    <a:bodyPr/>
                    <a:lstStyle/>
                    <a:p>
                      <a:pPr marL="0" marR="0">
                        <a:lnSpc>
                          <a:spcPct val="107000"/>
                        </a:lnSpc>
                        <a:spcBef>
                          <a:spcPts val="0"/>
                        </a:spcBef>
                        <a:spcAft>
                          <a:spcPts val="800"/>
                        </a:spcAft>
                      </a:pPr>
                      <a:r>
                        <a:rPr lang="en-US" sz="1400" b="0" i="0" kern="1200" dirty="0">
                          <a:solidFill>
                            <a:schemeClr val="dk1"/>
                          </a:solidFill>
                          <a:effectLst/>
                          <a:latin typeface="+mn-lt"/>
                          <a:ea typeface="+mn-ea"/>
                          <a:cs typeface="+mn-cs"/>
                        </a:rPr>
                        <a:t>Journal Club reviews the top articles in internal medicine, and puts landmark trials at your fingertips. </a:t>
                      </a:r>
                      <a:endParaRPr lang="en-US" sz="11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latin typeface="+mj-lt"/>
                          <a:ea typeface="Calibri" panose="020F0502020204030204" pitchFamily="34" charset="0"/>
                          <a:cs typeface="Times New Roman" panose="02020603050405020304" pitchFamily="18" charset="0"/>
                        </a:rPr>
                        <a:t>Database</a:t>
                      </a:r>
                      <a:r>
                        <a:rPr lang="en-US" sz="1400" baseline="0" dirty="0">
                          <a:effectLst/>
                          <a:latin typeface="+mj-lt"/>
                          <a:ea typeface="Calibri" panose="020F0502020204030204" pitchFamily="34" charset="0"/>
                          <a:cs typeface="Times New Roman" panose="02020603050405020304" pitchFamily="18" charset="0"/>
                        </a:rPr>
                        <a:t> of Major Studies</a:t>
                      </a:r>
                    </a:p>
                    <a:p>
                      <a:pPr marL="0" marR="0">
                        <a:lnSpc>
                          <a:spcPct val="107000"/>
                        </a:lnSpc>
                        <a:spcBef>
                          <a:spcPts val="0"/>
                        </a:spcBef>
                        <a:spcAft>
                          <a:spcPts val="800"/>
                        </a:spcAft>
                      </a:pPr>
                      <a:r>
                        <a:rPr lang="en-US" sz="1200" baseline="0" dirty="0">
                          <a:effectLst/>
                          <a:latin typeface="+mj-lt"/>
                          <a:ea typeface="Calibri" panose="020F0502020204030204" pitchFamily="34" charset="0"/>
                          <a:cs typeface="Times New Roman" panose="02020603050405020304" pitchFamily="18" charset="0"/>
                        </a:rPr>
                        <a:t>*Recommended by Dr. Foster</a:t>
                      </a:r>
                      <a:endParaRPr lang="en-US" sz="12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44045219"/>
                  </a:ext>
                </a:extLst>
              </a:tr>
              <a:tr h="722923">
                <a:tc>
                  <a:txBody>
                    <a:bodyPr/>
                    <a:lstStyle/>
                    <a:p>
                      <a:pPr marL="0" marR="0">
                        <a:lnSpc>
                          <a:spcPct val="107000"/>
                        </a:lnSpc>
                        <a:spcBef>
                          <a:spcPts val="0"/>
                        </a:spcBef>
                        <a:spcAft>
                          <a:spcPts val="0"/>
                        </a:spcAft>
                      </a:pPr>
                      <a:r>
                        <a:rPr lang="en-US" sz="1600" dirty="0">
                          <a:effectLst/>
                          <a:hlinkClick r:id="rId4"/>
                        </a:rPr>
                        <a:t>QuickEM</a:t>
                      </a:r>
                      <a:endParaRPr lang="en-US" sz="16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$4.99</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dirty="0">
                          <a:effectLst/>
                        </a:rPr>
                        <a:t> Rapid bedside reference designed by an emergency physician for medical students, interns, residents, and attendings who are working in the emergency department. </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sz="1400" dirty="0"/>
                        <a:t>Bedside, EM,</a:t>
                      </a:r>
                      <a:r>
                        <a:rPr lang="en-US" sz="1400" baseline="0" dirty="0"/>
                        <a:t> Decision Tools</a:t>
                      </a:r>
                      <a:endParaRPr lang="en-US" sz="1400" dirty="0">
                        <a:latin typeface="+mj-lt"/>
                        <a:cs typeface="Calibri" panose="020F0502020204030204" pitchFamily="34" charset="0"/>
                      </a:endParaRPr>
                    </a:p>
                  </a:txBody>
                  <a:tcPr/>
                </a:tc>
                <a:extLst>
                  <a:ext uri="{0D108BD9-81ED-4DB2-BD59-A6C34878D82A}">
                    <a16:rowId xmlns:a16="http://schemas.microsoft.com/office/drawing/2014/main" val="879895095"/>
                  </a:ext>
                </a:extLst>
              </a:tr>
              <a:tr h="510333">
                <a:tc>
                  <a:txBody>
                    <a:bodyPr/>
                    <a:lstStyle/>
                    <a:p>
                      <a:pPr marL="0" marR="0">
                        <a:lnSpc>
                          <a:spcPct val="106000"/>
                        </a:lnSpc>
                        <a:spcBef>
                          <a:spcPts val="0"/>
                        </a:spcBef>
                        <a:spcAft>
                          <a:spcPts val="0"/>
                        </a:spcAft>
                      </a:pPr>
                      <a:r>
                        <a:rPr lang="en-US" sz="1600" u="sng" kern="1200" dirty="0">
                          <a:effectLst/>
                          <a:hlinkClick r:id="rId5"/>
                        </a:rPr>
                        <a:t>VisualDx</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 Free</a:t>
                      </a:r>
                      <a:endParaRPr lang="en-US" sz="1100" dirty="0">
                        <a:effectLst/>
                      </a:endParaRPr>
                    </a:p>
                    <a:p>
                      <a:pPr marL="0" marR="0" algn="ctr">
                        <a:lnSpc>
                          <a:spcPct val="106000"/>
                        </a:lnSpc>
                        <a:spcBef>
                          <a:spcPts val="0"/>
                        </a:spcBef>
                        <a:spcAft>
                          <a:spcPts val="0"/>
                        </a:spcAft>
                      </a:pP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Provides physician-reviewed clinical information with thousands of medical images showing the variation of disease presentation through age, stage, and skin type.</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lvl="0" indent="0" algn="l" defTabSz="914354" rtl="0" eaLnBrk="1" fontAlgn="auto" latinLnBrk="0" hangingPunct="1">
                        <a:lnSpc>
                          <a:spcPct val="107000"/>
                        </a:lnSpc>
                        <a:spcBef>
                          <a:spcPts val="0"/>
                        </a:spcBef>
                        <a:spcAft>
                          <a:spcPts val="0"/>
                        </a:spcAft>
                        <a:buClrTx/>
                        <a:buSzTx/>
                        <a:buFontTx/>
                        <a:buNone/>
                        <a:tabLst/>
                        <a:defRPr/>
                      </a:pPr>
                      <a:r>
                        <a:rPr lang="en-US" sz="1400" kern="1200" dirty="0">
                          <a:effectLst/>
                        </a:rPr>
                        <a:t>Diagnosis, Dermatology </a:t>
                      </a:r>
                      <a:r>
                        <a:rPr lang="en-US" sz="1100" kern="1200" baseline="0" dirty="0">
                          <a:solidFill>
                            <a:schemeClr val="dk1"/>
                          </a:solidFill>
                          <a:effectLst/>
                          <a:latin typeface="+mn-lt"/>
                          <a:ea typeface="Calibri" panose="020F0502020204030204" pitchFamily="34" charset="0"/>
                          <a:cs typeface="Times New Roman" panose="02020603050405020304" pitchFamily="18" charset="0"/>
                        </a:rPr>
                        <a:t>*Recommended by Dr. Foster</a:t>
                      </a:r>
                      <a:endParaRPr lang="en-US" sz="1100" kern="1200" dirty="0">
                        <a:solidFill>
                          <a:schemeClr val="dk1"/>
                        </a:solidFill>
                        <a:effectLst/>
                        <a:latin typeface="+mn-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294064641"/>
                  </a:ext>
                </a:extLst>
              </a:tr>
            </a:tbl>
          </a:graphicData>
        </a:graphic>
      </p:graphicFrame>
    </p:spTree>
    <p:extLst>
      <p:ext uri="{BB962C8B-B14F-4D97-AF65-F5344CB8AC3E}">
        <p14:creationId xmlns:p14="http://schemas.microsoft.com/office/powerpoint/2010/main" val="381022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Clerkship- Pediatrics</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80009924"/>
              </p:ext>
            </p:extLst>
          </p:nvPr>
        </p:nvGraphicFramePr>
        <p:xfrm>
          <a:off x="266700" y="1426883"/>
          <a:ext cx="11658600" cy="4416365"/>
        </p:xfrm>
        <a:graphic>
          <a:graphicData uri="http://schemas.openxmlformats.org/drawingml/2006/table">
            <a:tbl>
              <a:tblPr firstRow="1" bandRow="1">
                <a:tableStyleId>{073A0DAA-6AF3-43AB-8588-CEC1D06C72B9}</a:tableStyleId>
              </a:tblPr>
              <a:tblGrid>
                <a:gridCol w="1933768">
                  <a:extLst>
                    <a:ext uri="{9D8B030D-6E8A-4147-A177-3AD203B41FA5}">
                      <a16:colId xmlns:a16="http://schemas.microsoft.com/office/drawing/2014/main" val="2249128916"/>
                    </a:ext>
                  </a:extLst>
                </a:gridCol>
                <a:gridCol w="947925">
                  <a:extLst>
                    <a:ext uri="{9D8B030D-6E8A-4147-A177-3AD203B41FA5}">
                      <a16:colId xmlns:a16="http://schemas.microsoft.com/office/drawing/2014/main" val="1286266293"/>
                    </a:ext>
                  </a:extLst>
                </a:gridCol>
                <a:gridCol w="6748168">
                  <a:extLst>
                    <a:ext uri="{9D8B030D-6E8A-4147-A177-3AD203B41FA5}">
                      <a16:colId xmlns:a16="http://schemas.microsoft.com/office/drawing/2014/main" val="3325704094"/>
                    </a:ext>
                  </a:extLst>
                </a:gridCol>
                <a:gridCol w="2028739">
                  <a:extLst>
                    <a:ext uri="{9D8B030D-6E8A-4147-A177-3AD203B41FA5}">
                      <a16:colId xmlns:a16="http://schemas.microsoft.com/office/drawing/2014/main" val="874494057"/>
                    </a:ext>
                  </a:extLst>
                </a:gridCol>
              </a:tblGrid>
              <a:tr h="411480">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a:t>
                      </a:r>
                      <a:r>
                        <a:rPr lang="en-US" sz="1600" baseline="0" dirty="0"/>
                        <a:t>(s)</a:t>
                      </a:r>
                      <a:endParaRPr lang="en-US" sz="1600" dirty="0"/>
                    </a:p>
                  </a:txBody>
                  <a:tcPr/>
                </a:tc>
                <a:extLst>
                  <a:ext uri="{0D108BD9-81ED-4DB2-BD59-A6C34878D82A}">
                    <a16:rowId xmlns:a16="http://schemas.microsoft.com/office/drawing/2014/main" val="17170173"/>
                  </a:ext>
                </a:extLst>
              </a:tr>
              <a:tr h="370840">
                <a:tc>
                  <a:txBody>
                    <a:bodyPr/>
                    <a:lstStyle/>
                    <a:p>
                      <a:pPr marL="0" marR="0">
                        <a:lnSpc>
                          <a:spcPct val="106000"/>
                        </a:lnSpc>
                        <a:spcBef>
                          <a:spcPts val="0"/>
                        </a:spcBef>
                        <a:spcAft>
                          <a:spcPts val="0"/>
                        </a:spcAft>
                      </a:pPr>
                      <a:r>
                        <a:rPr lang="en-US" sz="1600" b="0" i="0" dirty="0">
                          <a:solidFill>
                            <a:schemeClr val="tx1"/>
                          </a:solidFill>
                          <a:effectLst/>
                          <a:latin typeface="Calibri"/>
                          <a:ea typeface="Calibri"/>
                          <a:cs typeface="Times New Roman"/>
                          <a:hlinkClick r:id="rId2"/>
                        </a:rPr>
                        <a:t>BiliCalc</a:t>
                      </a:r>
                      <a:endParaRPr lang="en-US" sz="1600" b="0" i="0">
                        <a:solidFill>
                          <a:schemeClr val="tx1"/>
                        </a:solidFill>
                        <a:effectLst/>
                        <a:latin typeface="Calibri"/>
                        <a:ea typeface="Calibri"/>
                        <a:cs typeface="Times New Roman"/>
                      </a:endParaRPr>
                    </a:p>
                  </a:txBody>
                  <a:tcPr marL="68580" marR="68580" marT="9525" marB="0"/>
                </a:tc>
                <a:tc>
                  <a:txBody>
                    <a:bodyPr/>
                    <a:lstStyle/>
                    <a:p>
                      <a:pPr marL="0" marR="0" algn="ctr">
                        <a:lnSpc>
                          <a:spcPct val="106000"/>
                        </a:lnSpc>
                        <a:spcBef>
                          <a:spcPts val="0"/>
                        </a:spcBef>
                        <a:spcAft>
                          <a:spcPts val="0"/>
                        </a:spcAft>
                      </a:pPr>
                      <a:r>
                        <a:rPr lang="en-US" sz="1400" b="0" dirty="0">
                          <a:solidFill>
                            <a:schemeClr val="tx1"/>
                          </a:solidFill>
                          <a:effectLst/>
                          <a:latin typeface="+mj-lt"/>
                          <a:ea typeface="Calibri" panose="020F0502020204030204" pitchFamily="34" charset="0"/>
                          <a:cs typeface="Times New Roman" panose="02020603050405020304" pitchFamily="18" charset="0"/>
                        </a:rPr>
                        <a:t>$1.99</a:t>
                      </a:r>
                    </a:p>
                  </a:txBody>
                  <a:tcPr marL="68580" marR="68580" marT="9525" marB="0"/>
                </a:tc>
                <a:tc>
                  <a:txBody>
                    <a:bodyPr/>
                    <a:lstStyle/>
                    <a:p>
                      <a:pPr marL="0" marR="0">
                        <a:lnSpc>
                          <a:spcPct val="106000"/>
                        </a:lnSpc>
                        <a:spcBef>
                          <a:spcPts val="0"/>
                        </a:spcBef>
                        <a:spcAft>
                          <a:spcPts val="0"/>
                        </a:spcAft>
                      </a:pPr>
                      <a:r>
                        <a:rPr lang="en-US" sz="1400" b="0" dirty="0">
                          <a:solidFill>
                            <a:schemeClr val="tx1"/>
                          </a:solidFill>
                          <a:effectLst/>
                          <a:latin typeface="+mj-lt"/>
                          <a:ea typeface="Calibri" panose="020F0502020204030204" pitchFamily="34" charset="0"/>
                          <a:cs typeface="Times New Roman" panose="02020603050405020304" pitchFamily="18" charset="0"/>
                        </a:rPr>
                        <a:t> Calculates the risk factors for high bilirubin levels in newborns.</a:t>
                      </a:r>
                    </a:p>
                  </a:txBody>
                  <a:tcPr marL="68580" marR="68580" marT="9525" marB="0"/>
                </a:tc>
                <a:tc>
                  <a:txBody>
                    <a:bodyPr/>
                    <a:lstStyle/>
                    <a:p>
                      <a:pPr marL="0" marR="0">
                        <a:lnSpc>
                          <a:spcPct val="107000"/>
                        </a:lnSpc>
                        <a:spcBef>
                          <a:spcPts val="0"/>
                        </a:spcBef>
                        <a:spcAft>
                          <a:spcPts val="0"/>
                        </a:spcAft>
                      </a:pPr>
                      <a:r>
                        <a:rPr lang="en-US" sz="1400" b="0" dirty="0">
                          <a:solidFill>
                            <a:schemeClr val="tx1"/>
                          </a:solidFill>
                          <a:effectLst/>
                          <a:latin typeface="+mj-lt"/>
                          <a:ea typeface="Calibri" panose="020F0502020204030204" pitchFamily="34" charset="0"/>
                          <a:cs typeface="Times New Roman" panose="02020603050405020304" pitchFamily="18" charset="0"/>
                        </a:rPr>
                        <a:t>Bilirubin, Jaundice,</a:t>
                      </a:r>
                      <a:r>
                        <a:rPr lang="en-US" sz="1400" b="0" baseline="0" dirty="0">
                          <a:solidFill>
                            <a:schemeClr val="tx1"/>
                          </a:solidFill>
                          <a:effectLst/>
                          <a:latin typeface="+mj-lt"/>
                          <a:ea typeface="Calibri" panose="020F0502020204030204" pitchFamily="34" charset="0"/>
                          <a:cs typeface="Times New Roman" panose="02020603050405020304" pitchFamily="18" charset="0"/>
                        </a:rPr>
                        <a:t> Risk</a:t>
                      </a:r>
                      <a:endParaRPr lang="en-US" sz="1400" b="0" dirty="0">
                        <a:solidFill>
                          <a:schemeClr val="tx1"/>
                        </a:solidFill>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356972202"/>
                  </a:ext>
                </a:extLst>
              </a:tr>
              <a:tr h="370840">
                <a:tc>
                  <a:txBody>
                    <a:bodyPr/>
                    <a:lstStyle/>
                    <a:p>
                      <a:pPr marL="0" marR="0">
                        <a:lnSpc>
                          <a:spcPct val="106000"/>
                        </a:lnSpc>
                        <a:spcBef>
                          <a:spcPts val="0"/>
                        </a:spcBef>
                        <a:spcAft>
                          <a:spcPts val="0"/>
                        </a:spcAft>
                      </a:pPr>
                      <a:r>
                        <a:rPr lang="en-US" sz="1600" u="sng" kern="1200" dirty="0">
                          <a:effectLst/>
                          <a:hlinkClick r:id="rId3"/>
                        </a:rPr>
                        <a:t>CDC Vaccine Schedules</a:t>
                      </a:r>
                      <a:endParaRPr lang="en-US" sz="16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Free</a:t>
                      </a:r>
                      <a:endParaRPr lang="en-US"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App color-codes charts for child, adolescent, and adult vaccines recommended by the Advisory Committee on Immunization Practices (ACIP).</a:t>
                      </a:r>
                      <a:endParaRPr lang="en-US"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Vaccines</a:t>
                      </a:r>
                      <a:endParaRPr lang="en-US" sz="1400" b="0" dirty="0">
                        <a:solidFill>
                          <a:schemeClr val="tx1"/>
                        </a:solidFill>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671608665"/>
                  </a:ext>
                </a:extLst>
              </a:tr>
              <a:tr h="370840">
                <a:tc>
                  <a:txBody>
                    <a:bodyPr/>
                    <a:lstStyle/>
                    <a:p>
                      <a:pPr marL="0" marR="0">
                        <a:lnSpc>
                          <a:spcPct val="107000"/>
                        </a:lnSpc>
                        <a:spcBef>
                          <a:spcPts val="0"/>
                        </a:spcBef>
                        <a:spcAft>
                          <a:spcPts val="0"/>
                        </a:spcAft>
                      </a:pPr>
                      <a:r>
                        <a:rPr lang="en-US" sz="1600" u="sng" kern="1200" dirty="0">
                          <a:effectLst/>
                          <a:hlinkClick r:id="rId4"/>
                        </a:rPr>
                        <a:t>CM Child Protector</a:t>
                      </a:r>
                      <a:endParaRPr lang="en-US" sz="1600" dirty="0">
                        <a:effectLst/>
                      </a:endParaRPr>
                    </a:p>
                    <a:p>
                      <a:pPr marL="0" marR="0">
                        <a:lnSpc>
                          <a:spcPct val="107000"/>
                        </a:lnSpc>
                        <a:spcBef>
                          <a:spcPts val="0"/>
                        </a:spcBef>
                        <a:spcAft>
                          <a:spcPts val="0"/>
                        </a:spcAft>
                      </a:pPr>
                      <a:r>
                        <a:rPr lang="en-US" sz="1100" kern="1200" dirty="0">
                          <a:effectLst/>
                        </a:rPr>
                        <a:t>(by Children’s Mercy Hospital)</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0"/>
                        </a:spcAft>
                      </a:pPr>
                      <a:r>
                        <a:rPr lang="en-US" sz="1400" kern="12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This app will assist Children’s Protective Services, law enforcement and medical personnel when evaluating children who may have been physically abused.</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Child Abuse Evaluation Guide</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44045219"/>
                  </a:ext>
                </a:extLst>
              </a:tr>
              <a:tr h="268847">
                <a:tc>
                  <a:txBody>
                    <a:bodyPr/>
                    <a:lstStyle/>
                    <a:p>
                      <a:pPr marL="0" marR="0">
                        <a:lnSpc>
                          <a:spcPct val="107000"/>
                        </a:lnSpc>
                        <a:spcBef>
                          <a:spcPts val="0"/>
                        </a:spcBef>
                        <a:spcAft>
                          <a:spcPts val="0"/>
                        </a:spcAft>
                      </a:pPr>
                      <a:r>
                        <a:rPr lang="en-US" sz="1600" u="sng" kern="1200" dirty="0">
                          <a:effectLst/>
                          <a:hlinkClick r:id="rId5"/>
                        </a:rPr>
                        <a:t>CM PedsGuide </a:t>
                      </a:r>
                      <a:endParaRPr lang="en-US" sz="1600" dirty="0">
                        <a:effectLst/>
                      </a:endParaRPr>
                    </a:p>
                    <a:p>
                      <a:pPr marL="0" marR="0">
                        <a:lnSpc>
                          <a:spcPct val="107000"/>
                        </a:lnSpc>
                        <a:spcBef>
                          <a:spcPts val="0"/>
                        </a:spcBef>
                        <a:spcAft>
                          <a:spcPts val="0"/>
                        </a:spcAft>
                      </a:pPr>
                      <a:r>
                        <a:rPr lang="en-US" sz="1100" kern="1200" dirty="0">
                          <a:effectLst/>
                        </a:rPr>
                        <a:t>(by Children’s Mercy Hospital)</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0"/>
                        </a:spcAft>
                      </a:pPr>
                      <a:r>
                        <a:rPr lang="en-US" sz="1400" kern="12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Users have access to step-by-step management recommendations for different acute illness scenarios that incorporate evidence based practices and expert opinion.</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Point of Care</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879895095"/>
                  </a:ext>
                </a:extLst>
              </a:tr>
              <a:tr h="370840">
                <a:tc>
                  <a:txBody>
                    <a:bodyPr/>
                    <a:lstStyle/>
                    <a:p>
                      <a:pPr marL="0" marR="0">
                        <a:lnSpc>
                          <a:spcPct val="106000"/>
                        </a:lnSpc>
                        <a:spcBef>
                          <a:spcPts val="0"/>
                        </a:spcBef>
                        <a:spcAft>
                          <a:spcPts val="0"/>
                        </a:spcAft>
                      </a:pPr>
                      <a:r>
                        <a:rPr lang="en-US" sz="1600" b="0" u="sng" kern="1200" dirty="0">
                          <a:effectLst/>
                          <a:hlinkClick r:id="rId6"/>
                        </a:rPr>
                        <a:t>Pedi QuikCalc </a:t>
                      </a:r>
                      <a:r>
                        <a:rPr lang="en-US" sz="1600" b="0" u="sng" kern="1200" dirty="0">
                          <a:effectLst/>
                        </a:rPr>
                        <a:t>5</a:t>
                      </a:r>
                      <a:endParaRPr lang="en-US" sz="1600" b="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$4.99</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Instant access to weight-based drug dosing, IV fluid rates, weight conversions, and so much more. </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Drug Dosing</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984572109"/>
                  </a:ext>
                </a:extLst>
              </a:tr>
              <a:tr h="370840">
                <a:tc>
                  <a:txBody>
                    <a:bodyPr/>
                    <a:lstStyle/>
                    <a:p>
                      <a:pPr marL="0" marR="0">
                        <a:lnSpc>
                          <a:spcPct val="106000"/>
                        </a:lnSpc>
                        <a:spcBef>
                          <a:spcPts val="0"/>
                        </a:spcBef>
                        <a:spcAft>
                          <a:spcPts val="0"/>
                        </a:spcAft>
                      </a:pPr>
                      <a:r>
                        <a:rPr lang="en-US" sz="1600" u="sng" kern="1200" dirty="0">
                          <a:effectLst/>
                          <a:hlinkClick r:id="rId7"/>
                        </a:rPr>
                        <a:t>Pedi STAT</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$4.99</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Pedi-STAT is a rapid reference for RNs, paramedics, physicians and other healthcare professionals caring for pediatric patients in the emergency or critical care environment.</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*Recommended by Dr. Sperling</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602046580"/>
                  </a:ext>
                </a:extLst>
              </a:tr>
              <a:tr h="370840">
                <a:tc>
                  <a:txBody>
                    <a:bodyPr/>
                    <a:lstStyle/>
                    <a:p>
                      <a:pPr marL="0" marR="0">
                        <a:lnSpc>
                          <a:spcPct val="106000"/>
                        </a:lnSpc>
                        <a:spcBef>
                          <a:spcPts val="0"/>
                        </a:spcBef>
                        <a:spcAft>
                          <a:spcPts val="0"/>
                        </a:spcAft>
                      </a:pPr>
                      <a:r>
                        <a:rPr lang="en-US" sz="1600" u="sng" kern="1200" dirty="0">
                          <a:effectLst/>
                          <a:hlinkClick r:id="rId8"/>
                        </a:rPr>
                        <a:t>PEMSoft </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In-App purchase- Free</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A resource covering the entire spectrum of neonatal, infant, child, adolescent and young adult health. </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Resource</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502927144"/>
                  </a:ext>
                </a:extLst>
              </a:tr>
              <a:tr h="370840">
                <a:tc>
                  <a:txBody>
                    <a:bodyPr/>
                    <a:lstStyle/>
                    <a:p>
                      <a:pPr marL="0" marR="0">
                        <a:lnSpc>
                          <a:spcPct val="107000"/>
                        </a:lnSpc>
                        <a:spcBef>
                          <a:spcPts val="0"/>
                        </a:spcBef>
                        <a:spcAft>
                          <a:spcPts val="0"/>
                        </a:spcAft>
                      </a:pPr>
                      <a:r>
                        <a:rPr lang="en-US" sz="1600" u="sng" kern="1200" dirty="0">
                          <a:effectLst/>
                          <a:hlinkClick r:id="rId9"/>
                        </a:rPr>
                        <a:t>Simply Sayin’</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0"/>
                        </a:spcAft>
                      </a:pPr>
                      <a:r>
                        <a:rPr lang="en-US" sz="1400" kern="12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The award-winning Simply Sayin’™ app uses pictures, sounds and a family-friendly glossary of terms to facilitate clear conversations between the healthcare provider, child, and family.</a:t>
                      </a:r>
                      <a:endParaRPr lang="en-US" sz="14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Conversation facilitator</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282282925"/>
                  </a:ext>
                </a:extLst>
              </a:tr>
            </a:tbl>
          </a:graphicData>
        </a:graphic>
      </p:graphicFrame>
    </p:spTree>
    <p:extLst>
      <p:ext uri="{BB962C8B-B14F-4D97-AF65-F5344CB8AC3E}">
        <p14:creationId xmlns:p14="http://schemas.microsoft.com/office/powerpoint/2010/main" val="4192852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Table of Contents – </a:t>
            </a:r>
            <a:endParaRPr lang="en-US" dirty="0">
              <a:highlight>
                <a:srgbClr val="FFFF00"/>
              </a:highlight>
            </a:endParaRPr>
          </a:p>
        </p:txBody>
      </p:sp>
      <p:sp>
        <p:nvSpPr>
          <p:cNvPr id="5" name="Content Placeholder 4"/>
          <p:cNvSpPr>
            <a:spLocks noGrp="1"/>
          </p:cNvSpPr>
          <p:nvPr>
            <p:ph sz="half" idx="1"/>
          </p:nvPr>
        </p:nvSpPr>
        <p:spPr/>
        <p:txBody>
          <a:bodyPr>
            <a:normAutofit fontScale="92500" lnSpcReduction="10000"/>
          </a:bodyPr>
          <a:lstStyle/>
          <a:p>
            <a:r>
              <a:rPr lang="en-US" dirty="0">
                <a:hlinkClick r:id="rId2" action="ppaction://hlinksldjump"/>
              </a:rPr>
              <a:t>USMLE Preparation Apps</a:t>
            </a:r>
            <a:endParaRPr lang="en-US" dirty="0"/>
          </a:p>
          <a:p>
            <a:r>
              <a:rPr lang="en-US" dirty="0">
                <a:hlinkClick r:id="rId3" action="ppaction://hlinksldjump"/>
              </a:rPr>
              <a:t>Course Tools</a:t>
            </a:r>
            <a:endParaRPr lang="en-US" dirty="0"/>
          </a:p>
          <a:p>
            <a:r>
              <a:rPr lang="en-US" dirty="0">
                <a:hlinkClick r:id="rId4" action="ppaction://hlinksldjump"/>
              </a:rPr>
              <a:t>Notetaking/Productivity Tools</a:t>
            </a:r>
            <a:endParaRPr lang="en-US" dirty="0"/>
          </a:p>
          <a:p>
            <a:r>
              <a:rPr lang="en-US" dirty="0">
                <a:hlinkClick r:id="rId5" action="ppaction://hlinksldjump"/>
              </a:rPr>
              <a:t>FBS Curriculum Resources </a:t>
            </a:r>
            <a:endParaRPr lang="en-US" dirty="0"/>
          </a:p>
          <a:p>
            <a:r>
              <a:rPr lang="en-US" dirty="0">
                <a:hlinkClick r:id="rId6" action="ppaction://hlinksldjump"/>
              </a:rPr>
              <a:t>NSB Curriculum Resources</a:t>
            </a:r>
            <a:endParaRPr lang="en-US" dirty="0"/>
          </a:p>
          <a:p>
            <a:r>
              <a:rPr lang="en-US" dirty="0">
                <a:hlinkClick r:id="rId7" action="ppaction://hlinksldjump"/>
              </a:rPr>
              <a:t>PT Curriculum Resources</a:t>
            </a:r>
            <a:endParaRPr lang="en-US" dirty="0"/>
          </a:p>
          <a:p>
            <a:r>
              <a:rPr lang="en-US" dirty="0">
                <a:hlinkClick r:id="rId8" action="ppaction://hlinksldjump"/>
              </a:rPr>
              <a:t>FOM Curriculum Resources</a:t>
            </a:r>
            <a:endParaRPr lang="en-US" dirty="0"/>
          </a:p>
          <a:p>
            <a:r>
              <a:rPr lang="en-US" dirty="0">
                <a:hlinkClick r:id="rId9" action="ppaction://hlinksldjump"/>
              </a:rPr>
              <a:t>Radiology Curriculum Resources </a:t>
            </a:r>
            <a:endParaRPr lang="en-US" dirty="0"/>
          </a:p>
          <a:p>
            <a:r>
              <a:rPr lang="en-US" dirty="0">
                <a:hlinkClick r:id="rId10" action="ppaction://hlinksldjump"/>
              </a:rPr>
              <a:t>Library Resources</a:t>
            </a:r>
            <a:endParaRPr lang="en-US" dirty="0"/>
          </a:p>
          <a:p>
            <a:r>
              <a:rPr lang="en-US" dirty="0">
                <a:hlinkClick r:id="rId11" action="ppaction://hlinksldjump"/>
              </a:rPr>
              <a:t>Point of Care- Reference</a:t>
            </a:r>
            <a:endParaRPr lang="en-US" dirty="0"/>
          </a:p>
          <a:p>
            <a:endParaRPr lang="en-US" dirty="0"/>
          </a:p>
        </p:txBody>
      </p:sp>
      <p:sp>
        <p:nvSpPr>
          <p:cNvPr id="10" name="Content Placeholder 9"/>
          <p:cNvSpPr>
            <a:spLocks noGrp="1"/>
          </p:cNvSpPr>
          <p:nvPr>
            <p:ph sz="half" idx="2"/>
          </p:nvPr>
        </p:nvSpPr>
        <p:spPr/>
        <p:txBody>
          <a:bodyPr>
            <a:normAutofit fontScale="92500" lnSpcReduction="10000"/>
          </a:bodyPr>
          <a:lstStyle/>
          <a:p>
            <a:r>
              <a:rPr lang="en-US">
                <a:hlinkClick r:id="rId12" action="ppaction://hlinksldjump"/>
              </a:rPr>
              <a:t>Point of Care- Tools</a:t>
            </a:r>
            <a:endParaRPr lang="en-US"/>
          </a:p>
          <a:p>
            <a:r>
              <a:rPr lang="en-US">
                <a:hlinkClick r:id="rId13" action="ppaction://hlinksldjump"/>
              </a:rPr>
              <a:t>Point of Care- Drug Information</a:t>
            </a:r>
            <a:endParaRPr lang="en-US"/>
          </a:p>
          <a:p>
            <a:r>
              <a:rPr lang="en-US">
                <a:hlinkClick r:id="rId14" action="ppaction://hlinksldjump"/>
              </a:rPr>
              <a:t>Clerkship- Community &amp; Preventive Medicine</a:t>
            </a:r>
            <a:endParaRPr lang="en-US"/>
          </a:p>
          <a:p>
            <a:r>
              <a:rPr lang="en-US">
                <a:hlinkClick r:id="rId15" action="ppaction://hlinksldjump"/>
              </a:rPr>
              <a:t>Clerkship- </a:t>
            </a:r>
            <a:r>
              <a:rPr lang="en-US" altLang="en-US">
                <a:hlinkClick r:id="rId15" action="ppaction://hlinksldjump"/>
              </a:rPr>
              <a:t>Critical Care/ Anesthesia</a:t>
            </a:r>
            <a:r>
              <a:rPr lang="en-US">
                <a:hlinkClick r:id="rId15" action="ppaction://hlinksldjump"/>
              </a:rPr>
              <a:t> </a:t>
            </a:r>
            <a:endParaRPr lang="en-US"/>
          </a:p>
          <a:p>
            <a:r>
              <a:rPr lang="en-US">
                <a:hlinkClick r:id="rId16" action="ppaction://hlinksldjump"/>
              </a:rPr>
              <a:t>Clerkship- </a:t>
            </a:r>
            <a:r>
              <a:rPr lang="en-US" altLang="en-US">
                <a:hlinkClick r:id="rId16" action="ppaction://hlinksldjump"/>
              </a:rPr>
              <a:t>Geriatrics/ Palliative Care</a:t>
            </a:r>
          </a:p>
          <a:p>
            <a:r>
              <a:rPr lang="en-US">
                <a:hlinkClick r:id="rId17" action="ppaction://hlinksldjump"/>
              </a:rPr>
              <a:t>Clerkship- Medicine </a:t>
            </a:r>
            <a:endParaRPr lang="en-US"/>
          </a:p>
          <a:p>
            <a:r>
              <a:rPr lang="en-US">
                <a:hlinkClick r:id="rId18" action="ppaction://hlinksldjump"/>
              </a:rPr>
              <a:t>Clerkship- OB/GYN </a:t>
            </a:r>
            <a:endParaRPr lang="en-US"/>
          </a:p>
          <a:p>
            <a:r>
              <a:rPr lang="en-US">
                <a:hlinkClick r:id="rId19" action="ppaction://hlinksldjump"/>
              </a:rPr>
              <a:t>Clerkship- Pediatrics</a:t>
            </a:r>
            <a:endParaRPr lang="en-US"/>
          </a:p>
          <a:p>
            <a:r>
              <a:rPr lang="en-US">
                <a:hlinkClick r:id="rId20" action="ppaction://hlinksldjump"/>
              </a:rPr>
              <a:t>Clerkship- Psychiatry</a:t>
            </a:r>
            <a:endParaRPr lang="en-US"/>
          </a:p>
          <a:p>
            <a:r>
              <a:rPr lang="en-US">
                <a:hlinkClick r:id="rId21" action="ppaction://hlinksldjump"/>
              </a:rPr>
              <a:t>Clerkship- Surgery</a:t>
            </a:r>
            <a:endParaRPr lang="en-US"/>
          </a:p>
          <a:p>
            <a:endParaRPr lang="en-US"/>
          </a:p>
          <a:p>
            <a:endParaRPr lang="en-US" dirty="0"/>
          </a:p>
        </p:txBody>
      </p:sp>
      <p:sp>
        <p:nvSpPr>
          <p:cNvPr id="2" name="Rectangle 1"/>
          <p:cNvSpPr/>
          <p:nvPr/>
        </p:nvSpPr>
        <p:spPr>
          <a:xfrm>
            <a:off x="4068627" y="6176963"/>
            <a:ext cx="2777491" cy="369332"/>
          </a:xfrm>
          <a:prstGeom prst="rect">
            <a:avLst/>
          </a:prstGeom>
        </p:spPr>
        <p:txBody>
          <a:bodyPr wrap="none" lIns="91440" tIns="45720" rIns="91440" bIns="45720" anchor="t">
            <a:spAutoFit/>
          </a:bodyPr>
          <a:lstStyle/>
          <a:p>
            <a:pPr marL="0" indent="0" algn="ctr">
              <a:buNone/>
            </a:pPr>
            <a:r>
              <a:rPr lang="en-US" b="0" dirty="0">
                <a:latin typeface="+mj-lt"/>
                <a:hlinkClick r:id="rId22"/>
              </a:rPr>
              <a:t>App Feedback/Suggestions?</a:t>
            </a:r>
          </a:p>
        </p:txBody>
      </p:sp>
    </p:spTree>
    <p:extLst>
      <p:ext uri="{BB962C8B-B14F-4D97-AF65-F5344CB8AC3E}">
        <p14:creationId xmlns:p14="http://schemas.microsoft.com/office/powerpoint/2010/main" val="936796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Clerkship- Psychiatry</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1888763583"/>
              </p:ext>
            </p:extLst>
          </p:nvPr>
        </p:nvGraphicFramePr>
        <p:xfrm>
          <a:off x="266700" y="1435845"/>
          <a:ext cx="11658600" cy="4746689"/>
        </p:xfrm>
        <a:graphic>
          <a:graphicData uri="http://schemas.openxmlformats.org/drawingml/2006/table">
            <a:tbl>
              <a:tblPr firstRow="1" bandRow="1">
                <a:tableStyleId>{073A0DAA-6AF3-43AB-8588-CEC1D06C72B9}</a:tableStyleId>
              </a:tblPr>
              <a:tblGrid>
                <a:gridCol w="1914853">
                  <a:extLst>
                    <a:ext uri="{9D8B030D-6E8A-4147-A177-3AD203B41FA5}">
                      <a16:colId xmlns:a16="http://schemas.microsoft.com/office/drawing/2014/main" val="2249128916"/>
                    </a:ext>
                  </a:extLst>
                </a:gridCol>
                <a:gridCol w="983034">
                  <a:extLst>
                    <a:ext uri="{9D8B030D-6E8A-4147-A177-3AD203B41FA5}">
                      <a16:colId xmlns:a16="http://schemas.microsoft.com/office/drawing/2014/main" val="1286266293"/>
                    </a:ext>
                  </a:extLst>
                </a:gridCol>
                <a:gridCol w="6392149">
                  <a:extLst>
                    <a:ext uri="{9D8B030D-6E8A-4147-A177-3AD203B41FA5}">
                      <a16:colId xmlns:a16="http://schemas.microsoft.com/office/drawing/2014/main" val="3325704094"/>
                    </a:ext>
                  </a:extLst>
                </a:gridCol>
                <a:gridCol w="2368564">
                  <a:extLst>
                    <a:ext uri="{9D8B030D-6E8A-4147-A177-3AD203B41FA5}">
                      <a16:colId xmlns:a16="http://schemas.microsoft.com/office/drawing/2014/main" val="874494057"/>
                    </a:ext>
                  </a:extLst>
                </a:gridCol>
              </a:tblGrid>
              <a:tr h="411480">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a:t>
                      </a:r>
                      <a:r>
                        <a:rPr lang="en-US" sz="1600" baseline="0" dirty="0"/>
                        <a:t>(s)</a:t>
                      </a:r>
                      <a:endParaRPr lang="en-US" sz="1600" dirty="0"/>
                    </a:p>
                  </a:txBody>
                  <a:tcPr/>
                </a:tc>
                <a:extLst>
                  <a:ext uri="{0D108BD9-81ED-4DB2-BD59-A6C34878D82A}">
                    <a16:rowId xmlns:a16="http://schemas.microsoft.com/office/drawing/2014/main" val="17170173"/>
                  </a:ext>
                </a:extLst>
              </a:tr>
              <a:tr h="370840">
                <a:tc>
                  <a:txBody>
                    <a:bodyPr/>
                    <a:lstStyle/>
                    <a:p>
                      <a:pPr marL="0" marR="0">
                        <a:lnSpc>
                          <a:spcPct val="107000"/>
                        </a:lnSpc>
                        <a:spcBef>
                          <a:spcPts val="0"/>
                        </a:spcBef>
                        <a:spcAft>
                          <a:spcPts val="0"/>
                        </a:spcAft>
                      </a:pPr>
                      <a:r>
                        <a:rPr lang="en-US" sz="1600" u="sng" kern="1200" dirty="0">
                          <a:effectLst/>
                          <a:hlinkClick r:id="rId2"/>
                        </a:rPr>
                        <a:t>DSM-5-TR® Diagnostic Criteria</a:t>
                      </a:r>
                      <a:endParaRPr lang="en-US" sz="1200" dirty="0">
                        <a:effectLst/>
                        <a:latin typeface="+mj-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kern="1200" dirty="0">
                          <a:effectLst/>
                        </a:rPr>
                        <a:t>$75.00</a:t>
                      </a:r>
                      <a:endParaRPr lang="en-US" sz="11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kern="1200" dirty="0">
                          <a:effectLst/>
                        </a:rPr>
                        <a:t>The DSM-5-TR® Diagnostic Criteria Mobile App has been fully redesigned and is a concise companion to the ultimate psychiatric reference, Diagnostic and Statistical Manual of Mental Disorders, Fifth Edition, Text Revision (DSM-5-TR®). It includes the fully revised diagnostic classification, as well as all the diagnostic criteria from DSM-5-TR® in an easy-to-use format. This handy reference provides mental health practitioners, researchers, and students quick access to the information essential to making a diagnosis.</a:t>
                      </a:r>
                    </a:p>
                  </a:txBody>
                  <a:tcPr/>
                </a:tc>
                <a:tc>
                  <a:txBody>
                    <a:bodyPr/>
                    <a:lstStyle/>
                    <a:p>
                      <a:pPr marL="0" marR="0">
                        <a:lnSpc>
                          <a:spcPct val="107000"/>
                        </a:lnSpc>
                        <a:spcBef>
                          <a:spcPts val="0"/>
                        </a:spcBef>
                        <a:spcAft>
                          <a:spcPts val="0"/>
                        </a:spcAft>
                      </a:pPr>
                      <a:r>
                        <a:rPr lang="en-US" sz="1400" kern="1200" dirty="0">
                          <a:effectLst/>
                        </a:rPr>
                        <a:t>Diagnosis, DSM 5 Official</a:t>
                      </a:r>
                      <a:endParaRPr lang="en-US" sz="11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44045219"/>
                  </a:ext>
                </a:extLst>
              </a:tr>
              <a:tr h="370840">
                <a:tc>
                  <a:txBody>
                    <a:bodyPr/>
                    <a:lstStyle/>
                    <a:p>
                      <a:pPr marL="0" marR="0">
                        <a:lnSpc>
                          <a:spcPct val="107000"/>
                        </a:lnSpc>
                        <a:spcBef>
                          <a:spcPts val="0"/>
                        </a:spcBef>
                        <a:spcAft>
                          <a:spcPts val="0"/>
                        </a:spcAft>
                      </a:pPr>
                      <a:r>
                        <a:rPr lang="en-US" sz="1600" u="sng" kern="1200">
                          <a:effectLst/>
                          <a:hlinkClick r:id="rId3"/>
                        </a:rPr>
                        <a:t>DSM-5™ Differential Diagnosis</a:t>
                      </a:r>
                      <a:endParaRPr lang="en-US" sz="1200">
                        <a:effectLst/>
                        <a:latin typeface="+mj-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kern="1200" dirty="0">
                          <a:effectLst/>
                        </a:rPr>
                        <a:t>In-App Purchases</a:t>
                      </a:r>
                      <a:endParaRPr lang="en-US" sz="11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kern="1200" dirty="0">
                          <a:effectLst/>
                        </a:rPr>
                        <a:t>View select topics to experience the 6-step diagnostic framework and interactive decision trees to discover how this app can help all health care professionals narrow down an accurate psychiatric diagnosis. </a:t>
                      </a:r>
                      <a:endParaRPr lang="en-US" sz="11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kern="1200" dirty="0">
                          <a:effectLst/>
                        </a:rPr>
                        <a:t>Diagnosis, DSM 5 Official</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209636416"/>
                  </a:ext>
                </a:extLst>
              </a:tr>
              <a:tr h="370840">
                <a:tc>
                  <a:txBody>
                    <a:bodyPr/>
                    <a:lstStyle/>
                    <a:p>
                      <a:pPr marL="0" marR="0">
                        <a:lnSpc>
                          <a:spcPct val="107000"/>
                        </a:lnSpc>
                        <a:spcBef>
                          <a:spcPts val="0"/>
                        </a:spcBef>
                        <a:spcAft>
                          <a:spcPts val="0"/>
                        </a:spcAft>
                      </a:pPr>
                      <a:r>
                        <a:rPr lang="en-US" sz="1600" u="sng" kern="1200" dirty="0" err="1">
                          <a:effectLst/>
                          <a:hlinkClick r:id="rId4"/>
                        </a:rPr>
                        <a:t>HeadSpace</a:t>
                      </a:r>
                      <a:endParaRPr lang="en-US" sz="1200" dirty="0">
                        <a:effectLst/>
                        <a:latin typeface="+mj-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kern="1200" dirty="0">
                          <a:effectLst/>
                        </a:rPr>
                        <a:t>Free w/ </a:t>
                      </a:r>
                    </a:p>
                    <a:p>
                      <a:pPr marL="0" marR="0" algn="ctr">
                        <a:lnSpc>
                          <a:spcPct val="107000"/>
                        </a:lnSpc>
                        <a:spcBef>
                          <a:spcPts val="0"/>
                        </a:spcBef>
                        <a:spcAft>
                          <a:spcPts val="0"/>
                        </a:spcAft>
                      </a:pPr>
                      <a:r>
                        <a:rPr lang="en-US" sz="1400" kern="1200" dirty="0">
                          <a:effectLst/>
                        </a:rPr>
                        <a:t>in-app upgrades</a:t>
                      </a:r>
                      <a:endParaRPr lang="en-US" sz="11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kern="1200" dirty="0">
                          <a:effectLst/>
                        </a:rPr>
                        <a:t>Learn to relax with guided meditations and mindfulness techniques that bring calm, wellness and balance to your life in just a few minutes a day.</a:t>
                      </a:r>
                      <a:endParaRPr lang="en-US" sz="11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kern="1200">
                          <a:effectLst/>
                        </a:rPr>
                        <a:t>Meditation, Anxiety, Mindfulness, Stress</a:t>
                      </a:r>
                      <a:endParaRPr lang="en-US" sz="110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762241454"/>
                  </a:ext>
                </a:extLst>
              </a:tr>
              <a:tr h="370840">
                <a:tc>
                  <a:txBody>
                    <a:bodyPr/>
                    <a:lstStyle/>
                    <a:p>
                      <a:pPr marL="0" marR="0">
                        <a:lnSpc>
                          <a:spcPct val="107000"/>
                        </a:lnSpc>
                        <a:spcBef>
                          <a:spcPts val="0"/>
                        </a:spcBef>
                        <a:spcAft>
                          <a:spcPts val="0"/>
                        </a:spcAft>
                      </a:pPr>
                      <a:r>
                        <a:rPr lang="en-US" sz="1600" u="sng" kern="1200">
                          <a:effectLst/>
                          <a:hlinkClick r:id="rId5"/>
                        </a:rPr>
                        <a:t>Psych Drugs &amp; Medications: Psychiatric Meds Guide</a:t>
                      </a:r>
                      <a:endParaRPr lang="en-US" sz="1200">
                        <a:effectLst/>
                        <a:latin typeface="+mj-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kern="1200">
                          <a:effectLst/>
                        </a:rPr>
                        <a:t>Free</a:t>
                      </a:r>
                      <a:endParaRPr lang="en-US" sz="110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kern="1200" dirty="0">
                          <a:effectLst/>
                        </a:rPr>
                        <a:t>With Psych Drugs, you can learn important and useful information about various psychotropic medications such as antidepressants, antipsychotics, mood stabilizers, and anti-anxiety medications.</a:t>
                      </a:r>
                      <a:endParaRPr lang="en-US" sz="11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1400" kern="1200" dirty="0">
                          <a:effectLst/>
                        </a:rPr>
                        <a:t>Medications</a:t>
                      </a:r>
                      <a:endParaRPr lang="en-US" sz="11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620470544"/>
                  </a:ext>
                </a:extLst>
              </a:tr>
            </a:tbl>
          </a:graphicData>
        </a:graphic>
      </p:graphicFrame>
    </p:spTree>
    <p:extLst>
      <p:ext uri="{BB962C8B-B14F-4D97-AF65-F5344CB8AC3E}">
        <p14:creationId xmlns:p14="http://schemas.microsoft.com/office/powerpoint/2010/main" val="2234174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Clerkship- OB/GYN </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1092019999"/>
              </p:ext>
            </p:extLst>
          </p:nvPr>
        </p:nvGraphicFramePr>
        <p:xfrm>
          <a:off x="266700" y="1419788"/>
          <a:ext cx="11658601" cy="4094227"/>
        </p:xfrm>
        <a:graphic>
          <a:graphicData uri="http://schemas.openxmlformats.org/drawingml/2006/table">
            <a:tbl>
              <a:tblPr firstRow="1" bandRow="1">
                <a:tableStyleId>{073A0DAA-6AF3-43AB-8588-CEC1D06C72B9}</a:tableStyleId>
              </a:tblPr>
              <a:tblGrid>
                <a:gridCol w="1926814">
                  <a:extLst>
                    <a:ext uri="{9D8B030D-6E8A-4147-A177-3AD203B41FA5}">
                      <a16:colId xmlns:a16="http://schemas.microsoft.com/office/drawing/2014/main" val="2249128916"/>
                    </a:ext>
                  </a:extLst>
                </a:gridCol>
                <a:gridCol w="791486">
                  <a:extLst>
                    <a:ext uri="{9D8B030D-6E8A-4147-A177-3AD203B41FA5}">
                      <a16:colId xmlns:a16="http://schemas.microsoft.com/office/drawing/2014/main" val="1286266293"/>
                    </a:ext>
                  </a:extLst>
                </a:gridCol>
                <a:gridCol w="6574596">
                  <a:extLst>
                    <a:ext uri="{9D8B030D-6E8A-4147-A177-3AD203B41FA5}">
                      <a16:colId xmlns:a16="http://schemas.microsoft.com/office/drawing/2014/main" val="3325704094"/>
                    </a:ext>
                  </a:extLst>
                </a:gridCol>
                <a:gridCol w="2365705">
                  <a:extLst>
                    <a:ext uri="{9D8B030D-6E8A-4147-A177-3AD203B41FA5}">
                      <a16:colId xmlns:a16="http://schemas.microsoft.com/office/drawing/2014/main" val="874494057"/>
                    </a:ext>
                  </a:extLst>
                </a:gridCol>
              </a:tblGrid>
              <a:tr h="411480">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a:t>
                      </a:r>
                      <a:r>
                        <a:rPr lang="en-US" sz="1600" baseline="0" dirty="0"/>
                        <a:t>(s)</a:t>
                      </a:r>
                      <a:endParaRPr lang="en-US" sz="1600" dirty="0"/>
                    </a:p>
                  </a:txBody>
                  <a:tcPr/>
                </a:tc>
                <a:extLst>
                  <a:ext uri="{0D108BD9-81ED-4DB2-BD59-A6C34878D82A}">
                    <a16:rowId xmlns:a16="http://schemas.microsoft.com/office/drawing/2014/main" val="17170173"/>
                  </a:ext>
                </a:extLst>
              </a:tr>
              <a:tr h="253828">
                <a:tc>
                  <a:txBody>
                    <a:bodyPr/>
                    <a:lstStyle/>
                    <a:p>
                      <a:pPr marL="0" marR="0">
                        <a:lnSpc>
                          <a:spcPct val="107000"/>
                        </a:lnSpc>
                        <a:spcBef>
                          <a:spcPts val="0"/>
                        </a:spcBef>
                        <a:spcAft>
                          <a:spcPts val="800"/>
                        </a:spcAft>
                      </a:pPr>
                      <a:r>
                        <a:rPr lang="en-US" sz="1600" u="sng" dirty="0">
                          <a:effectLst/>
                          <a:hlinkClick r:id="rId2"/>
                        </a:rPr>
                        <a:t>ACOG</a:t>
                      </a:r>
                      <a:endParaRPr lang="en-US" sz="1600" b="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800"/>
                        </a:spcAft>
                      </a:pPr>
                      <a:r>
                        <a:rPr lang="en-US" sz="1400" dirty="0">
                          <a:effectLst/>
                        </a:rPr>
                        <a:t> Free</a:t>
                      </a:r>
                      <a:endParaRPr lang="en-US" sz="1400" b="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a:effectLst/>
                        </a:rPr>
                        <a:t> The American College of Obstetricians and Gynecologists app.</a:t>
                      </a:r>
                      <a:endParaRPr lang="en-US" sz="1400" b="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a:effectLst/>
                        </a:rPr>
                        <a:t>ACOG, OB Wheel, Reference</a:t>
                      </a:r>
                      <a:endParaRPr lang="en-US" sz="1400" b="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671608665"/>
                  </a:ext>
                </a:extLst>
              </a:tr>
              <a:tr h="253828">
                <a:tc>
                  <a:txBody>
                    <a:bodyPr/>
                    <a:lstStyle/>
                    <a:p>
                      <a:pPr marL="0" marR="0">
                        <a:lnSpc>
                          <a:spcPct val="107000"/>
                        </a:lnSpc>
                        <a:spcBef>
                          <a:spcPts val="0"/>
                        </a:spcBef>
                        <a:spcAft>
                          <a:spcPts val="800"/>
                        </a:spcAft>
                      </a:pPr>
                      <a:r>
                        <a:rPr lang="en-US" sz="1600" u="sng" dirty="0">
                          <a:effectLst/>
                          <a:hlinkClick r:id="rId3"/>
                        </a:rPr>
                        <a:t>APGO Induction of Labor </a:t>
                      </a:r>
                      <a:endParaRPr lang="en-US" sz="1600" dirty="0">
                        <a:effectLst/>
                        <a:latin typeface="+mj-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800"/>
                        </a:spcAft>
                      </a:pPr>
                      <a:r>
                        <a:rPr lang="en-US" sz="14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 A tool to help ob-gyn learners as they consider if and when to induce labor in their patients.</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Labor</a:t>
                      </a:r>
                      <a:r>
                        <a:rPr lang="en-US" sz="1400" baseline="0" dirty="0">
                          <a:effectLst/>
                        </a:rPr>
                        <a:t> </a:t>
                      </a:r>
                      <a:r>
                        <a:rPr lang="en-US" sz="1400" dirty="0">
                          <a:effectLst/>
                        </a:rPr>
                        <a:t>Induction</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645629957"/>
                  </a:ext>
                </a:extLst>
              </a:tr>
              <a:tr h="619822">
                <a:tc>
                  <a:txBody>
                    <a:bodyPr/>
                    <a:lstStyle/>
                    <a:p>
                      <a:pPr marL="0" marR="0">
                        <a:lnSpc>
                          <a:spcPct val="107000"/>
                        </a:lnSpc>
                        <a:spcBef>
                          <a:spcPts val="0"/>
                        </a:spcBef>
                        <a:spcAft>
                          <a:spcPts val="800"/>
                        </a:spcAft>
                      </a:pPr>
                      <a:r>
                        <a:rPr lang="en-US" sz="1600" u="sng" dirty="0">
                          <a:effectLst/>
                          <a:hlinkClick r:id="rId4"/>
                        </a:rPr>
                        <a:t>Bishop Scores</a:t>
                      </a:r>
                      <a:endParaRPr lang="en-US" sz="1600" dirty="0">
                        <a:effectLst/>
                        <a:latin typeface="+mj-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800"/>
                        </a:spcAft>
                      </a:pPr>
                      <a:r>
                        <a:rPr lang="en-US" sz="14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App helps a clinician decide whether proposed induction of labor is likely to be successful and consider whether cervical ripening is warranted. </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Labor</a:t>
                      </a:r>
                      <a:r>
                        <a:rPr lang="en-US" sz="1400" baseline="0" dirty="0">
                          <a:effectLst/>
                        </a:rPr>
                        <a:t> </a:t>
                      </a:r>
                      <a:r>
                        <a:rPr lang="en-US" sz="1400" dirty="0">
                          <a:effectLst/>
                        </a:rPr>
                        <a:t>Induction, Cervical Ripening</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44045219"/>
                  </a:ext>
                </a:extLst>
              </a:tr>
              <a:tr h="511486">
                <a:tc>
                  <a:txBody>
                    <a:bodyPr/>
                    <a:lstStyle/>
                    <a:p>
                      <a:pPr marL="0" marR="0">
                        <a:lnSpc>
                          <a:spcPct val="107000"/>
                        </a:lnSpc>
                        <a:spcBef>
                          <a:spcPts val="0"/>
                        </a:spcBef>
                        <a:spcAft>
                          <a:spcPts val="800"/>
                        </a:spcAft>
                      </a:pPr>
                      <a:r>
                        <a:rPr lang="en-US" sz="1600" u="sng" dirty="0">
                          <a:effectLst/>
                          <a:hlinkClick r:id="rId5"/>
                        </a:rPr>
                        <a:t>CDC Contraception</a:t>
                      </a:r>
                      <a:endParaRPr lang="en-US" sz="1600" dirty="0">
                        <a:effectLst/>
                        <a:latin typeface="+mj-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800"/>
                        </a:spcAft>
                      </a:pPr>
                      <a:r>
                        <a:rPr lang="en-US" sz="14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Recommendations for the use of specific contraceptive methods by patients who have certain characteristics or medical conditions. </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Contraception</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879895095"/>
                  </a:ext>
                </a:extLst>
              </a:tr>
              <a:tr h="436825">
                <a:tc>
                  <a:txBody>
                    <a:bodyPr/>
                    <a:lstStyle/>
                    <a:p>
                      <a:pPr marL="0" marR="0">
                        <a:lnSpc>
                          <a:spcPct val="107000"/>
                        </a:lnSpc>
                        <a:spcBef>
                          <a:spcPts val="0"/>
                        </a:spcBef>
                        <a:spcAft>
                          <a:spcPts val="800"/>
                        </a:spcAft>
                      </a:pPr>
                      <a:r>
                        <a:rPr lang="en-US" sz="1600" u="sng" dirty="0">
                          <a:effectLst/>
                          <a:hlinkClick r:id="rId6"/>
                        </a:rPr>
                        <a:t>CDC STD Tx Guide</a:t>
                      </a:r>
                      <a:endParaRPr lang="en-US" sz="1600" dirty="0">
                        <a:effectLst/>
                        <a:latin typeface="+mj-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800"/>
                        </a:spcAft>
                      </a:pPr>
                      <a:r>
                        <a:rPr lang="en-US" sz="14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The STD Treatment (Tx) Guidelines mobile app serves as a quick reference guide for doctors and related parties on the identification of and treatment for STDs.</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STDs</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509009276"/>
                  </a:ext>
                </a:extLst>
              </a:tr>
              <a:tr h="519672">
                <a:tc>
                  <a:txBody>
                    <a:bodyPr/>
                    <a:lstStyle/>
                    <a:p>
                      <a:pPr marL="0" marR="0">
                        <a:lnSpc>
                          <a:spcPct val="107000"/>
                        </a:lnSpc>
                        <a:spcBef>
                          <a:spcPts val="0"/>
                        </a:spcBef>
                        <a:spcAft>
                          <a:spcPts val="800"/>
                        </a:spcAft>
                      </a:pPr>
                      <a:r>
                        <a:rPr lang="en-US" sz="1600" u="sng" dirty="0">
                          <a:effectLst/>
                          <a:hlinkClick r:id="rId7"/>
                        </a:rPr>
                        <a:t>EFM Guide</a:t>
                      </a:r>
                      <a:endParaRPr lang="en-US" sz="1600" dirty="0">
                        <a:effectLst/>
                        <a:latin typeface="+mj-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800"/>
                        </a:spcAft>
                      </a:pPr>
                      <a:r>
                        <a:rPr lang="en-US" sz="14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EFM Guide puts at your fingertips the approach, nomenclature, and management recommendations from the American College of Obstetricians and Gynecologists.</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Electronic Fetal Monitoring</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762241454"/>
                  </a:ext>
                </a:extLst>
              </a:tr>
              <a:tr h="531051">
                <a:tc>
                  <a:txBody>
                    <a:bodyPr/>
                    <a:lstStyle/>
                    <a:p>
                      <a:pPr marL="0" marR="0">
                        <a:lnSpc>
                          <a:spcPct val="107000"/>
                        </a:lnSpc>
                        <a:spcBef>
                          <a:spcPts val="0"/>
                        </a:spcBef>
                        <a:spcAft>
                          <a:spcPts val="800"/>
                        </a:spcAft>
                      </a:pPr>
                      <a:r>
                        <a:rPr lang="en-US" sz="1600" u="sng" dirty="0">
                          <a:effectLst/>
                          <a:hlinkClick r:id="rId8"/>
                        </a:rPr>
                        <a:t>WUSM OB Calc</a:t>
                      </a:r>
                      <a:endParaRPr lang="en-US" sz="1600" dirty="0">
                        <a:effectLst/>
                        <a:latin typeface="+mj-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800"/>
                        </a:spcAft>
                      </a:pPr>
                      <a:r>
                        <a:rPr lang="en-US" sz="14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An OBGYN support guide developed by Washington University in St. Louis. </a:t>
                      </a:r>
                      <a:endParaRPr lang="en-US" sz="1400" dirty="0">
                        <a:effectLst/>
                        <a:latin typeface="+mj-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800"/>
                        </a:spcAft>
                      </a:pPr>
                      <a:r>
                        <a:rPr lang="en-US" sz="1400" dirty="0">
                          <a:effectLst/>
                        </a:rPr>
                        <a:t>Risk Calculator,</a:t>
                      </a:r>
                      <a:r>
                        <a:rPr lang="en-US" sz="1400" baseline="0" dirty="0">
                          <a:effectLst/>
                        </a:rPr>
                        <a:t>  VBAC, Intrauterine Growth</a:t>
                      </a:r>
                      <a:endParaRPr lang="en-US" sz="14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755933538"/>
                  </a:ext>
                </a:extLst>
              </a:tr>
            </a:tbl>
          </a:graphicData>
        </a:graphic>
      </p:graphicFrame>
    </p:spTree>
    <p:extLst>
      <p:ext uri="{BB962C8B-B14F-4D97-AF65-F5344CB8AC3E}">
        <p14:creationId xmlns:p14="http://schemas.microsoft.com/office/powerpoint/2010/main" val="648141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Clerkship- Surgery</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2806283941"/>
              </p:ext>
            </p:extLst>
          </p:nvPr>
        </p:nvGraphicFramePr>
        <p:xfrm>
          <a:off x="266700" y="1426880"/>
          <a:ext cx="11658601" cy="1300480"/>
        </p:xfrm>
        <a:graphic>
          <a:graphicData uri="http://schemas.openxmlformats.org/drawingml/2006/table">
            <a:tbl>
              <a:tblPr firstRow="1" bandRow="1">
                <a:tableStyleId>{073A0DAA-6AF3-43AB-8588-CEC1D06C72B9}</a:tableStyleId>
              </a:tblPr>
              <a:tblGrid>
                <a:gridCol w="1914853">
                  <a:extLst>
                    <a:ext uri="{9D8B030D-6E8A-4147-A177-3AD203B41FA5}">
                      <a16:colId xmlns:a16="http://schemas.microsoft.com/office/drawing/2014/main" val="2249128916"/>
                    </a:ext>
                  </a:extLst>
                </a:gridCol>
                <a:gridCol w="979263">
                  <a:extLst>
                    <a:ext uri="{9D8B030D-6E8A-4147-A177-3AD203B41FA5}">
                      <a16:colId xmlns:a16="http://schemas.microsoft.com/office/drawing/2014/main" val="1286266293"/>
                    </a:ext>
                  </a:extLst>
                </a:gridCol>
                <a:gridCol w="6527507">
                  <a:extLst>
                    <a:ext uri="{9D8B030D-6E8A-4147-A177-3AD203B41FA5}">
                      <a16:colId xmlns:a16="http://schemas.microsoft.com/office/drawing/2014/main" val="3325704094"/>
                    </a:ext>
                  </a:extLst>
                </a:gridCol>
                <a:gridCol w="2236978">
                  <a:extLst>
                    <a:ext uri="{9D8B030D-6E8A-4147-A177-3AD203B41FA5}">
                      <a16:colId xmlns:a16="http://schemas.microsoft.com/office/drawing/2014/main" val="874494057"/>
                    </a:ext>
                  </a:extLst>
                </a:gridCol>
              </a:tblGrid>
              <a:tr h="411480">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a:t>
                      </a:r>
                      <a:r>
                        <a:rPr lang="en-US" sz="1600" baseline="0" dirty="0"/>
                        <a:t>(s)</a:t>
                      </a:r>
                      <a:endParaRPr lang="en-US" sz="1600" dirty="0"/>
                    </a:p>
                  </a:txBody>
                  <a:tcPr/>
                </a:tc>
                <a:extLst>
                  <a:ext uri="{0D108BD9-81ED-4DB2-BD59-A6C34878D82A}">
                    <a16:rowId xmlns:a16="http://schemas.microsoft.com/office/drawing/2014/main" val="17170173"/>
                  </a:ext>
                </a:extLst>
              </a:tr>
              <a:tr h="370840">
                <a:tc>
                  <a:txBody>
                    <a:bodyPr/>
                    <a:lstStyle/>
                    <a:p>
                      <a:r>
                        <a:rPr lang="en-US" sz="1600" dirty="0">
                          <a:hlinkClick r:id="rId2"/>
                        </a:rPr>
                        <a:t>Scrub Training Video</a:t>
                      </a:r>
                      <a:endParaRPr lang="en-US" sz="1600" dirty="0">
                        <a:latin typeface="+mj-lt"/>
                        <a:cs typeface="Calibri" panose="020F0502020204030204" pitchFamily="34" charset="0"/>
                      </a:endParaRPr>
                    </a:p>
                  </a:txBody>
                  <a:tcPr/>
                </a:tc>
                <a:tc>
                  <a:txBody>
                    <a:bodyPr/>
                    <a:lstStyle/>
                    <a:p>
                      <a:pPr algn="ctr"/>
                      <a:r>
                        <a:rPr lang="en-US" sz="1400" dirty="0"/>
                        <a:t>Free</a:t>
                      </a:r>
                      <a:endParaRPr lang="en-US" sz="1400" dirty="0">
                        <a:latin typeface="+mj-lt"/>
                        <a:cs typeface="Calibri" panose="020F0502020204030204" pitchFamily="34" charset="0"/>
                      </a:endParaRPr>
                    </a:p>
                  </a:txBody>
                  <a:tcPr/>
                </a:tc>
                <a:tc>
                  <a:txBody>
                    <a:bodyPr/>
                    <a:lstStyle/>
                    <a:p>
                      <a:r>
                        <a:rPr lang="en-US" sz="1400" dirty="0"/>
                        <a:t>Link to the</a:t>
                      </a:r>
                      <a:r>
                        <a:rPr lang="en-US" sz="1400" baseline="0" dirty="0"/>
                        <a:t> Scrub Training video from S&amp;T</a:t>
                      </a:r>
                      <a:endParaRPr lang="en-US" sz="1400" dirty="0">
                        <a:latin typeface="+mj-lt"/>
                        <a:cs typeface="Calibri" panose="020F0502020204030204" pitchFamily="34" charset="0"/>
                      </a:endParaRPr>
                    </a:p>
                  </a:txBody>
                  <a:tcPr/>
                </a:tc>
                <a:tc>
                  <a:txBody>
                    <a:bodyPr/>
                    <a:lstStyle/>
                    <a:p>
                      <a:r>
                        <a:rPr lang="en-US" sz="1400" dirty="0"/>
                        <a:t>Video, Training</a:t>
                      </a:r>
                      <a:endParaRPr lang="en-US" sz="1400" dirty="0">
                        <a:latin typeface="+mj-lt"/>
                        <a:cs typeface="Calibri" panose="020F0502020204030204" pitchFamily="34" charset="0"/>
                      </a:endParaRPr>
                    </a:p>
                  </a:txBody>
                  <a:tcPr/>
                </a:tc>
                <a:extLst>
                  <a:ext uri="{0D108BD9-81ED-4DB2-BD59-A6C34878D82A}">
                    <a16:rowId xmlns:a16="http://schemas.microsoft.com/office/drawing/2014/main" val="944045219"/>
                  </a:ext>
                </a:extLst>
              </a:tr>
              <a:tr h="370840">
                <a:tc>
                  <a:txBody>
                    <a:bodyPr/>
                    <a:lstStyle/>
                    <a:p>
                      <a:pPr marL="0" marR="0">
                        <a:lnSpc>
                          <a:spcPct val="107000"/>
                        </a:lnSpc>
                        <a:spcBef>
                          <a:spcPts val="0"/>
                        </a:spcBef>
                        <a:spcAft>
                          <a:spcPts val="0"/>
                        </a:spcAft>
                      </a:pPr>
                      <a:r>
                        <a:rPr lang="en-US" sz="1600" dirty="0">
                          <a:effectLst/>
                          <a:hlinkClick r:id="rId3"/>
                        </a:rPr>
                        <a:t>Touch Surgery, Surgical Simulator</a:t>
                      </a:r>
                      <a:endParaRPr lang="en-US" sz="16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rPr>
                        <a:t>Free</a:t>
                      </a:r>
                      <a:endParaRPr lang="en-US" sz="1400" dirty="0">
                        <a:effectLst/>
                        <a:latin typeface="+mj-lt"/>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a:effectLst/>
                        </a:rPr>
                        <a:t>Allows users to simulate common operations in a series of steps with instructions provided along the way.</a:t>
                      </a:r>
                      <a:endParaRPr lang="en-US" sz="1400">
                        <a:effectLst/>
                        <a:latin typeface="+mj-lt"/>
                        <a:ea typeface="Calibri" panose="020F0502020204030204" pitchFamily="34" charset="0"/>
                        <a:cs typeface="Calibri" panose="020F0502020204030204" pitchFamily="34" charset="0"/>
                      </a:endParaRPr>
                    </a:p>
                  </a:txBody>
                  <a:tcPr marL="68580" marR="68580" marT="0" marB="0"/>
                </a:tc>
                <a:tc>
                  <a:txBody>
                    <a:bodyPr/>
                    <a:lstStyle/>
                    <a:p>
                      <a:r>
                        <a:rPr lang="en-US" sz="1400" dirty="0"/>
                        <a:t>Surgical</a:t>
                      </a:r>
                      <a:r>
                        <a:rPr lang="en-US" sz="1400" baseline="0" dirty="0"/>
                        <a:t> procedure simulation</a:t>
                      </a:r>
                      <a:endParaRPr lang="en-US" sz="1400" dirty="0">
                        <a:latin typeface="+mj-lt"/>
                        <a:cs typeface="Calibri" panose="020F0502020204030204" pitchFamily="34" charset="0"/>
                      </a:endParaRPr>
                    </a:p>
                  </a:txBody>
                  <a:tcPr/>
                </a:tc>
                <a:extLst>
                  <a:ext uri="{0D108BD9-81ED-4DB2-BD59-A6C34878D82A}">
                    <a16:rowId xmlns:a16="http://schemas.microsoft.com/office/drawing/2014/main" val="242443125"/>
                  </a:ext>
                </a:extLst>
              </a:tr>
            </a:tbl>
          </a:graphicData>
        </a:graphic>
      </p:graphicFrame>
    </p:spTree>
    <p:extLst>
      <p:ext uri="{BB962C8B-B14F-4D97-AF65-F5344CB8AC3E}">
        <p14:creationId xmlns:p14="http://schemas.microsoft.com/office/powerpoint/2010/main" val="4051381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Suggestions?</a:t>
            </a:r>
            <a:endParaRPr lang="en-US" dirty="0"/>
          </a:p>
        </p:txBody>
      </p:sp>
      <p:sp>
        <p:nvSpPr>
          <p:cNvPr id="3" name="Content Placeholder 2"/>
          <p:cNvSpPr>
            <a:spLocks noGrp="1"/>
          </p:cNvSpPr>
          <p:nvPr>
            <p:ph idx="1"/>
          </p:nvPr>
        </p:nvSpPr>
        <p:spPr/>
        <p:txBody>
          <a:bodyPr/>
          <a:lstStyle/>
          <a:p>
            <a:r>
              <a:rPr lang="en-US"/>
              <a:t>App feedback/suggestions are welcome and appreciated!</a:t>
            </a:r>
          </a:p>
          <a:p>
            <a:endParaRPr lang="en-US"/>
          </a:p>
          <a:p>
            <a:r>
              <a:rPr lang="en-US"/>
              <a:t>Please send app suggestions to </a:t>
            </a:r>
            <a:r>
              <a:rPr lang="en-US">
                <a:hlinkClick r:id="rId2"/>
              </a:rPr>
              <a:t>COMHelpDesk@health.fau.edu</a:t>
            </a:r>
            <a:r>
              <a:rPr lang="en-US"/>
              <a:t> </a:t>
            </a:r>
            <a:endParaRPr lang="en-US" dirty="0"/>
          </a:p>
        </p:txBody>
      </p:sp>
    </p:spTree>
    <p:extLst>
      <p:ext uri="{BB962C8B-B14F-4D97-AF65-F5344CB8AC3E}">
        <p14:creationId xmlns:p14="http://schemas.microsoft.com/office/powerpoint/2010/main" val="2291897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USMLE Preparation Apps</a:t>
            </a:r>
            <a:endParaRPr lang="en-US" dirty="0"/>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2365389472"/>
              </p:ext>
            </p:extLst>
          </p:nvPr>
        </p:nvGraphicFramePr>
        <p:xfrm>
          <a:off x="266700" y="1430338"/>
          <a:ext cx="11658601" cy="4429722"/>
        </p:xfrm>
        <a:graphic>
          <a:graphicData uri="http://schemas.openxmlformats.org/drawingml/2006/table">
            <a:tbl>
              <a:tblPr firstRow="1" bandRow="1">
                <a:tableStyleId>{073A0DAA-6AF3-43AB-8588-CEC1D06C72B9}</a:tableStyleId>
              </a:tblPr>
              <a:tblGrid>
                <a:gridCol w="1644162">
                  <a:extLst>
                    <a:ext uri="{9D8B030D-6E8A-4147-A177-3AD203B41FA5}">
                      <a16:colId xmlns:a16="http://schemas.microsoft.com/office/drawing/2014/main" val="1186609758"/>
                    </a:ext>
                  </a:extLst>
                </a:gridCol>
                <a:gridCol w="1547447">
                  <a:extLst>
                    <a:ext uri="{9D8B030D-6E8A-4147-A177-3AD203B41FA5}">
                      <a16:colId xmlns:a16="http://schemas.microsoft.com/office/drawing/2014/main" val="1759788408"/>
                    </a:ext>
                  </a:extLst>
                </a:gridCol>
                <a:gridCol w="6532686">
                  <a:extLst>
                    <a:ext uri="{9D8B030D-6E8A-4147-A177-3AD203B41FA5}">
                      <a16:colId xmlns:a16="http://schemas.microsoft.com/office/drawing/2014/main" val="1732474787"/>
                    </a:ext>
                  </a:extLst>
                </a:gridCol>
                <a:gridCol w="1934306">
                  <a:extLst>
                    <a:ext uri="{9D8B030D-6E8A-4147-A177-3AD203B41FA5}">
                      <a16:colId xmlns:a16="http://schemas.microsoft.com/office/drawing/2014/main" val="3742997990"/>
                    </a:ext>
                  </a:extLst>
                </a:gridCol>
              </a:tblGrid>
              <a:tr h="407427">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Keyword(s)</a:t>
                      </a:r>
                    </a:p>
                  </a:txBody>
                  <a:tcPr/>
                </a:tc>
                <a:extLst>
                  <a:ext uri="{0D108BD9-81ED-4DB2-BD59-A6C34878D82A}">
                    <a16:rowId xmlns:a16="http://schemas.microsoft.com/office/drawing/2014/main" val="2419593527"/>
                  </a:ext>
                </a:extLst>
              </a:tr>
              <a:tr h="1008089">
                <a:tc>
                  <a:txBody>
                    <a:bodyPr/>
                    <a:lstStyle/>
                    <a:p>
                      <a:pPr marL="0" marR="0" algn="l">
                        <a:lnSpc>
                          <a:spcPct val="107000"/>
                        </a:lnSpc>
                        <a:spcBef>
                          <a:spcPts val="0"/>
                        </a:spcBef>
                        <a:spcAft>
                          <a:spcPts val="0"/>
                        </a:spcAft>
                      </a:pPr>
                      <a:r>
                        <a:rPr lang="en-US" sz="1600" dirty="0">
                          <a:solidFill>
                            <a:schemeClr val="tx1">
                              <a:lumMod val="95000"/>
                              <a:lumOff val="5000"/>
                            </a:schemeClr>
                          </a:solidFill>
                          <a:effectLst/>
                          <a:hlinkClick r:id="rId2">
                            <a:extLst>
                              <a:ext uri="{A12FA001-AC4F-418D-AE19-62706E023703}">
                                <ahyp:hlinkClr xmlns:ahyp="http://schemas.microsoft.com/office/drawing/2018/hyperlinkcolor" val="tx"/>
                              </a:ext>
                            </a:extLst>
                          </a:hlinkClick>
                        </a:rPr>
                        <a:t>Firecracker</a:t>
                      </a:r>
                      <a:endParaRPr lang="en-US" sz="16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Subscription based (provided by COM)</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400" dirty="0">
                          <a:effectLst/>
                        </a:rPr>
                        <a:t>USMLE board exam preparation that allows students to focus on content retention through the use of a reinforcement model. Focuses mainly on content.</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400" dirty="0">
                          <a:effectLst/>
                          <a:latin typeface="+mj-lt"/>
                          <a:ea typeface="Calibri" panose="020F0502020204030204" pitchFamily="34" charset="0"/>
                          <a:cs typeface="Times New Roman" panose="02020603050405020304" pitchFamily="18" charset="0"/>
                        </a:rPr>
                        <a:t>Flashcards,</a:t>
                      </a:r>
                      <a:r>
                        <a:rPr lang="en-US" sz="1400" baseline="0" dirty="0">
                          <a:effectLst/>
                          <a:latin typeface="+mj-lt"/>
                          <a:ea typeface="Calibri" panose="020F0502020204030204" pitchFamily="34" charset="0"/>
                          <a:cs typeface="Times New Roman" panose="02020603050405020304" pitchFamily="18" charset="0"/>
                        </a:rPr>
                        <a:t> STEP Prep, Reinforcement, NSB </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51607547"/>
                  </a:ext>
                </a:extLst>
              </a:tr>
              <a:tr h="1008089">
                <a:tc>
                  <a:txBody>
                    <a:bodyPr/>
                    <a:lstStyle/>
                    <a:p>
                      <a:pPr marL="0" marR="0" algn="l">
                        <a:lnSpc>
                          <a:spcPct val="107000"/>
                        </a:lnSpc>
                        <a:spcBef>
                          <a:spcPts val="0"/>
                        </a:spcBef>
                        <a:spcAft>
                          <a:spcPts val="0"/>
                        </a:spcAft>
                      </a:pPr>
                      <a:r>
                        <a:rPr lang="en-US" sz="1600" dirty="0" err="1">
                          <a:effectLst/>
                          <a:hlinkClick r:id="rId3"/>
                        </a:rPr>
                        <a:t>UWorld</a:t>
                      </a:r>
                      <a:r>
                        <a:rPr lang="en-US" sz="1600" dirty="0">
                          <a:effectLst/>
                          <a:hlinkClick r:id="rId3"/>
                        </a:rPr>
                        <a:t> USMLE</a:t>
                      </a:r>
                      <a:r>
                        <a:rPr lang="en-US" sz="1600" baseline="0" dirty="0">
                          <a:effectLst/>
                          <a:hlinkClick r:id="rId3"/>
                        </a:rPr>
                        <a:t> </a:t>
                      </a:r>
                      <a:r>
                        <a:rPr lang="en-US" sz="1600" dirty="0">
                          <a:effectLst/>
                          <a:hlinkClick r:id="rId3"/>
                        </a:rPr>
                        <a:t>Q-Bank</a:t>
                      </a:r>
                      <a:endParaRPr lang="en-US" sz="1600" b="1"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Subscription based (Provided by COM)</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400" dirty="0">
                          <a:effectLst/>
                        </a:rPr>
                        <a:t>USMLE board exam preparation written by practicing physicians who excelled in the USMLE exams. Focuses on question types and strategies along with content. Includes 2 practice tests.</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354" rtl="0" eaLnBrk="1" fontAlgn="auto" latinLnBrk="0" hangingPunct="1">
                        <a:lnSpc>
                          <a:spcPct val="107000"/>
                        </a:lnSpc>
                        <a:spcBef>
                          <a:spcPts val="0"/>
                        </a:spcBef>
                        <a:spcAft>
                          <a:spcPts val="0"/>
                        </a:spcAft>
                        <a:buClrTx/>
                        <a:buSzTx/>
                        <a:buFontTx/>
                        <a:buNone/>
                        <a:tabLst/>
                        <a:defRPr/>
                      </a:pPr>
                      <a:r>
                        <a:rPr lang="en-US" sz="1400" kern="1200" baseline="0" dirty="0">
                          <a:solidFill>
                            <a:schemeClr val="dk1"/>
                          </a:solidFill>
                          <a:effectLst/>
                          <a:latin typeface="+mn-lt"/>
                          <a:ea typeface="Calibri" panose="020F0502020204030204" pitchFamily="34" charset="0"/>
                          <a:cs typeface="Times New Roman" panose="02020603050405020304" pitchFamily="18" charset="0"/>
                        </a:rPr>
                        <a:t>STEP Prep, Question-based</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7208501"/>
                  </a:ext>
                </a:extLst>
              </a:tr>
              <a:tr h="934491">
                <a:tc>
                  <a:txBody>
                    <a:bodyPr/>
                    <a:lstStyle/>
                    <a:p>
                      <a:pPr marL="0" marR="0" algn="l">
                        <a:lnSpc>
                          <a:spcPct val="107000"/>
                        </a:lnSpc>
                        <a:spcBef>
                          <a:spcPts val="0"/>
                        </a:spcBef>
                        <a:spcAft>
                          <a:spcPts val="0"/>
                        </a:spcAft>
                      </a:pPr>
                      <a:r>
                        <a:rPr lang="en-US" sz="1600" dirty="0">
                          <a:solidFill>
                            <a:schemeClr val="tx1">
                              <a:lumMod val="95000"/>
                              <a:lumOff val="5000"/>
                            </a:schemeClr>
                          </a:solidFill>
                          <a:effectLst/>
                          <a:hlinkClick r:id="rId4">
                            <a:extLst>
                              <a:ext uri="{A12FA001-AC4F-418D-AE19-62706E023703}">
                                <ahyp:hlinkClr xmlns:ahyp="http://schemas.microsoft.com/office/drawing/2018/hyperlinkcolor" val="tx"/>
                              </a:ext>
                            </a:extLst>
                          </a:hlinkClick>
                        </a:rPr>
                        <a:t>Quizlet</a:t>
                      </a:r>
                      <a:endParaRPr lang="en-US" sz="16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400" dirty="0">
                          <a:effectLst/>
                        </a:rPr>
                        <a:t>A free website that provides learning tools for students, including flashcards, study and game modes. Search pre-made flashcard sets. Great for kinesthetic, auditory, and visual learners.</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Calibri" panose="020F0502020204030204" pitchFamily="34" charset="0"/>
                          <a:cs typeface="Times New Roman" panose="02020603050405020304" pitchFamily="18" charset="0"/>
                        </a:rPr>
                        <a:t>Flashcards, Practice tests, games, customizable</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7100128"/>
                  </a:ext>
                </a:extLst>
              </a:tr>
              <a:tr h="720991">
                <a:tc>
                  <a:txBody>
                    <a:bodyPr/>
                    <a:lstStyle/>
                    <a:p>
                      <a:pPr marL="0" marR="0" algn="l">
                        <a:lnSpc>
                          <a:spcPct val="107000"/>
                        </a:lnSpc>
                        <a:spcBef>
                          <a:spcPts val="0"/>
                        </a:spcBef>
                        <a:spcAft>
                          <a:spcPts val="0"/>
                        </a:spcAft>
                      </a:pPr>
                      <a:r>
                        <a:rPr lang="en-US" sz="1600" dirty="0" err="1">
                          <a:effectLst/>
                          <a:hlinkClick r:id="rId5"/>
                        </a:rPr>
                        <a:t>AnkiApp</a:t>
                      </a:r>
                      <a:r>
                        <a:rPr lang="en-US" sz="1600" dirty="0">
                          <a:effectLst/>
                          <a:hlinkClick r:id="rId5"/>
                        </a:rPr>
                        <a:t> Flashcards</a:t>
                      </a:r>
                      <a:endParaRPr lang="en-US" sz="1600" b="1"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 Free</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sz="1400" dirty="0">
                          <a:effectLst/>
                        </a:rPr>
                        <a:t> Study</a:t>
                      </a:r>
                      <a:r>
                        <a:rPr lang="en-US" sz="1400" baseline="0" dirty="0">
                          <a:effectLst/>
                        </a:rPr>
                        <a:t> flashcard app. </a:t>
                      </a:r>
                      <a:r>
                        <a:rPr lang="en-US" sz="1400" kern="1200" dirty="0">
                          <a:effectLst/>
                        </a:rPr>
                        <a:t>Make your own flashcards, styled how you like</a:t>
                      </a:r>
                      <a:r>
                        <a:rPr lang="en-US" sz="1400" kern="1200" baseline="0" dirty="0">
                          <a:effectLst/>
                        </a:rPr>
                        <a:t> </a:t>
                      </a:r>
                      <a:r>
                        <a:rPr lang="en-US" sz="1400" kern="1200" dirty="0">
                          <a:effectLst/>
                        </a:rPr>
                        <a:t>or search through millions of flashcards that are ready for you to download</a:t>
                      </a:r>
                      <a:r>
                        <a:rPr lang="en-US" sz="1400" kern="1200" baseline="0" dirty="0">
                          <a:effectLst/>
                        </a:rPr>
                        <a:t>. </a:t>
                      </a:r>
                      <a:r>
                        <a:rPr lang="en-US" sz="1400" kern="1200" dirty="0">
                          <a:effectLst/>
                        </a:rPr>
                        <a:t>When you go to study, the AI chooses which flashcards you need to work on, based on a detailed analysis of your progress. It's like a coach, for your brain.</a:t>
                      </a:r>
                    </a:p>
                    <a:p>
                      <a:pPr marL="0" marR="0" algn="l">
                        <a:lnSpc>
                          <a:spcPct val="107000"/>
                        </a:lnSpc>
                        <a:spcBef>
                          <a:spcPts val="0"/>
                        </a:spcBef>
                        <a:spcAft>
                          <a:spcPts val="0"/>
                        </a:spcAft>
                      </a:pP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Calibri" panose="020F0502020204030204" pitchFamily="34" charset="0"/>
                          <a:cs typeface="Times New Roman" panose="02020603050405020304" pitchFamily="18" charset="0"/>
                        </a:rPr>
                        <a:t>Flashcards, Practice tests, customizable</a:t>
                      </a:r>
                    </a:p>
                    <a:p>
                      <a:pPr marL="0" marR="0" algn="l">
                        <a:lnSpc>
                          <a:spcPct val="107000"/>
                        </a:lnSpc>
                        <a:spcBef>
                          <a:spcPts val="0"/>
                        </a:spcBef>
                        <a:spcAft>
                          <a:spcPts val="0"/>
                        </a:spcAft>
                      </a:pP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9485576"/>
                  </a:ext>
                </a:extLst>
              </a:tr>
            </a:tbl>
          </a:graphicData>
        </a:graphic>
      </p:graphicFrame>
    </p:spTree>
    <p:extLst>
      <p:ext uri="{BB962C8B-B14F-4D97-AF65-F5344CB8AC3E}">
        <p14:creationId xmlns:p14="http://schemas.microsoft.com/office/powerpoint/2010/main" val="219634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Course Tools</a:t>
            </a:r>
            <a:endParaRPr lang="en-US" dirty="0"/>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2750952205"/>
              </p:ext>
            </p:extLst>
          </p:nvPr>
        </p:nvGraphicFramePr>
        <p:xfrm>
          <a:off x="266700" y="1392691"/>
          <a:ext cx="11658600" cy="3051618"/>
        </p:xfrm>
        <a:graphic>
          <a:graphicData uri="http://schemas.openxmlformats.org/drawingml/2006/table">
            <a:tbl>
              <a:tblPr firstRow="1" bandRow="1">
                <a:tableStyleId>{073A0DAA-6AF3-43AB-8588-CEC1D06C72B9}</a:tableStyleId>
              </a:tblPr>
              <a:tblGrid>
                <a:gridCol w="1777936">
                  <a:extLst>
                    <a:ext uri="{9D8B030D-6E8A-4147-A177-3AD203B41FA5}">
                      <a16:colId xmlns:a16="http://schemas.microsoft.com/office/drawing/2014/main" val="928247703"/>
                    </a:ext>
                  </a:extLst>
                </a:gridCol>
                <a:gridCol w="1598310">
                  <a:extLst>
                    <a:ext uri="{9D8B030D-6E8A-4147-A177-3AD203B41FA5}">
                      <a16:colId xmlns:a16="http://schemas.microsoft.com/office/drawing/2014/main" val="1586926833"/>
                    </a:ext>
                  </a:extLst>
                </a:gridCol>
                <a:gridCol w="6594231">
                  <a:extLst>
                    <a:ext uri="{9D8B030D-6E8A-4147-A177-3AD203B41FA5}">
                      <a16:colId xmlns:a16="http://schemas.microsoft.com/office/drawing/2014/main" val="1625250286"/>
                    </a:ext>
                  </a:extLst>
                </a:gridCol>
                <a:gridCol w="1688123">
                  <a:extLst>
                    <a:ext uri="{9D8B030D-6E8A-4147-A177-3AD203B41FA5}">
                      <a16:colId xmlns:a16="http://schemas.microsoft.com/office/drawing/2014/main" val="396537947"/>
                    </a:ext>
                  </a:extLst>
                </a:gridCol>
              </a:tblGrid>
              <a:tr h="411350">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Keyword(s)</a:t>
                      </a:r>
                    </a:p>
                  </a:txBody>
                  <a:tcPr/>
                </a:tc>
                <a:extLst>
                  <a:ext uri="{0D108BD9-81ED-4DB2-BD59-A6C34878D82A}">
                    <a16:rowId xmlns:a16="http://schemas.microsoft.com/office/drawing/2014/main" val="1109789729"/>
                  </a:ext>
                </a:extLst>
              </a:tr>
              <a:tr h="241623">
                <a:tc>
                  <a:txBody>
                    <a:bodyPr/>
                    <a:lstStyle/>
                    <a:p>
                      <a:pPr marL="0" marR="0" algn="l">
                        <a:lnSpc>
                          <a:spcPct val="107000"/>
                        </a:lnSpc>
                        <a:spcBef>
                          <a:spcPts val="0"/>
                        </a:spcBef>
                        <a:spcAft>
                          <a:spcPts val="0"/>
                        </a:spcAft>
                      </a:pPr>
                      <a:r>
                        <a:rPr lang="en-US" sz="1600" dirty="0">
                          <a:effectLst/>
                          <a:hlinkClick r:id="rId3"/>
                        </a:rPr>
                        <a:t>AirMedia </a:t>
                      </a:r>
                      <a:endParaRPr lang="en-US" sz="1600" b="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Provided by COM </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400" dirty="0">
                          <a:effectLst/>
                        </a:rPr>
                        <a:t>Use in the PBL Rooms to mirror your iPad to the display screen</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400" dirty="0" err="1">
                          <a:effectLst/>
                          <a:latin typeface="+mj-lt"/>
                          <a:ea typeface="Calibri" panose="020F0502020204030204" pitchFamily="34" charset="0"/>
                          <a:cs typeface="Times New Roman" panose="02020603050405020304" pitchFamily="18" charset="0"/>
                        </a:rPr>
                        <a:t>AirPlay</a:t>
                      </a:r>
                      <a:r>
                        <a:rPr lang="en-US" sz="1400" dirty="0">
                          <a:effectLst/>
                          <a:latin typeface="+mj-lt"/>
                          <a:ea typeface="Calibri" panose="020F0502020204030204" pitchFamily="34" charset="0"/>
                          <a:cs typeface="Times New Roman" panose="02020603050405020304" pitchFamily="18" charset="0"/>
                        </a:rPr>
                        <a:t>,</a:t>
                      </a:r>
                      <a:r>
                        <a:rPr lang="en-US" sz="1400" baseline="0" dirty="0">
                          <a:effectLst/>
                          <a:latin typeface="+mj-lt"/>
                          <a:ea typeface="Calibri" panose="020F0502020204030204" pitchFamily="34" charset="0"/>
                          <a:cs typeface="Times New Roman" panose="02020603050405020304" pitchFamily="18" charset="0"/>
                        </a:rPr>
                        <a:t> Project</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4550579"/>
                  </a:ext>
                </a:extLst>
              </a:tr>
              <a:tr h="241623">
                <a:tc>
                  <a:txBody>
                    <a:bodyPr/>
                    <a:lstStyle/>
                    <a:p>
                      <a:pPr marL="0" marR="0" algn="l">
                        <a:lnSpc>
                          <a:spcPct val="107000"/>
                        </a:lnSpc>
                        <a:spcBef>
                          <a:spcPts val="0"/>
                        </a:spcBef>
                        <a:spcAft>
                          <a:spcPts val="0"/>
                        </a:spcAft>
                      </a:pPr>
                      <a:r>
                        <a:rPr lang="en-US" sz="1600" dirty="0" err="1">
                          <a:effectLst/>
                          <a:hlinkClick r:id="rId4"/>
                        </a:rPr>
                        <a:t>Kahoot</a:t>
                      </a:r>
                      <a:r>
                        <a:rPr lang="en-US" sz="1600" dirty="0">
                          <a:effectLst/>
                          <a:hlinkClick r:id="rId4"/>
                        </a:rPr>
                        <a:t>!</a:t>
                      </a:r>
                      <a:endParaRPr lang="en-US" sz="1600" b="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Free</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400" dirty="0">
                          <a:effectLst/>
                        </a:rPr>
                        <a:t>Play an in-class review game using this app as your clicker. </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400" dirty="0">
                          <a:effectLst/>
                          <a:latin typeface="+mj-lt"/>
                          <a:ea typeface="Calibri" panose="020F0502020204030204" pitchFamily="34" charset="0"/>
                          <a:cs typeface="Times New Roman" panose="02020603050405020304" pitchFamily="18" charset="0"/>
                        </a:rPr>
                        <a:t>Quiz</a:t>
                      </a:r>
                      <a:r>
                        <a:rPr lang="en-US" sz="1400" baseline="0" dirty="0">
                          <a:effectLst/>
                          <a:latin typeface="+mj-lt"/>
                          <a:ea typeface="Calibri" panose="020F0502020204030204" pitchFamily="34" charset="0"/>
                          <a:cs typeface="Times New Roman" panose="02020603050405020304" pitchFamily="18" charset="0"/>
                        </a:rPr>
                        <a:t> Game</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6300323"/>
                  </a:ext>
                </a:extLst>
              </a:tr>
              <a:tr h="499780">
                <a:tc>
                  <a:txBody>
                    <a:bodyPr/>
                    <a:lstStyle/>
                    <a:p>
                      <a:pPr marL="0" marR="0">
                        <a:lnSpc>
                          <a:spcPct val="107000"/>
                        </a:lnSpc>
                        <a:spcBef>
                          <a:spcPts val="0"/>
                        </a:spcBef>
                        <a:spcAft>
                          <a:spcPts val="0"/>
                        </a:spcAft>
                      </a:pPr>
                      <a:r>
                        <a:rPr lang="en-US" sz="1600" dirty="0">
                          <a:effectLst/>
                          <a:hlinkClick r:id="rId5"/>
                        </a:rPr>
                        <a:t>FAU College of Medicine Library</a:t>
                      </a:r>
                      <a:endParaRPr lang="en-US" sz="1600" b="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LINK</a:t>
                      </a:r>
                    </a:p>
                    <a:p>
                      <a:pPr marL="0" marR="0" algn="ctr">
                        <a:lnSpc>
                          <a:spcPct val="107000"/>
                        </a:lnSpc>
                        <a:spcBef>
                          <a:spcPts val="0"/>
                        </a:spcBef>
                        <a:spcAft>
                          <a:spcPts val="0"/>
                        </a:spcAft>
                      </a:pPr>
                      <a:r>
                        <a:rPr lang="en-US" sz="1400" dirty="0">
                          <a:effectLst/>
                        </a:rPr>
                        <a:t>Preloaded by CoM</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Resource databases and tools available through the College of Medicine Library.</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latin typeface="+mj-lt"/>
                          <a:ea typeface="Calibri" panose="020F0502020204030204" pitchFamily="34" charset="0"/>
                          <a:cs typeface="Times New Roman" panose="02020603050405020304" pitchFamily="18" charset="0"/>
                        </a:rPr>
                        <a:t>Medical Library</a:t>
                      </a:r>
                      <a:r>
                        <a:rPr lang="en-US" sz="1400" baseline="0" dirty="0">
                          <a:effectLst/>
                          <a:latin typeface="+mj-lt"/>
                          <a:ea typeface="Calibri" panose="020F0502020204030204" pitchFamily="34" charset="0"/>
                          <a:cs typeface="Times New Roman" panose="02020603050405020304" pitchFamily="18" charset="0"/>
                        </a:rPr>
                        <a:t> Website</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4725819"/>
                  </a:ext>
                </a:extLst>
              </a:tr>
              <a:tr h="388687">
                <a:tc>
                  <a:txBody>
                    <a:bodyPr/>
                    <a:lstStyle/>
                    <a:p>
                      <a:pPr marL="0" marR="0">
                        <a:lnSpc>
                          <a:spcPct val="107000"/>
                        </a:lnSpc>
                        <a:spcBef>
                          <a:spcPts val="0"/>
                        </a:spcBef>
                        <a:spcAft>
                          <a:spcPts val="0"/>
                        </a:spcAft>
                      </a:pPr>
                      <a:r>
                        <a:rPr lang="en-US" sz="1600" dirty="0" err="1">
                          <a:effectLst/>
                          <a:hlinkClick r:id="rId6"/>
                        </a:rPr>
                        <a:t>OwlMed</a:t>
                      </a:r>
                      <a:endParaRPr lang="en-US" sz="1600" b="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LINK</a:t>
                      </a:r>
                    </a:p>
                    <a:p>
                      <a:pPr marL="0" marR="0" algn="ctr">
                        <a:lnSpc>
                          <a:spcPct val="107000"/>
                        </a:lnSpc>
                        <a:spcBef>
                          <a:spcPts val="0"/>
                        </a:spcBef>
                        <a:spcAft>
                          <a:spcPts val="0"/>
                        </a:spcAft>
                      </a:pPr>
                      <a:r>
                        <a:rPr lang="en-US" sz="1400" dirty="0">
                          <a:effectLst/>
                        </a:rPr>
                        <a:t>Preloaded by CoM</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FAU College of Medicine’s calendar-centered learning management system. Get all course materials here.</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latin typeface="+mj-lt"/>
                          <a:ea typeface="Calibri" panose="020F0502020204030204" pitchFamily="34" charset="0"/>
                          <a:cs typeface="Times New Roman" panose="02020603050405020304" pitchFamily="18" charset="0"/>
                        </a:rPr>
                        <a:t>Course</a:t>
                      </a:r>
                      <a:r>
                        <a:rPr lang="en-US" sz="1400" baseline="0" dirty="0">
                          <a:effectLst/>
                          <a:latin typeface="+mj-lt"/>
                          <a:ea typeface="Calibri" panose="020F0502020204030204" pitchFamily="34" charset="0"/>
                          <a:cs typeface="Times New Roman" panose="02020603050405020304" pitchFamily="18" charset="0"/>
                        </a:rPr>
                        <a:t> Materials, Events</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8180773"/>
                  </a:ext>
                </a:extLst>
              </a:tr>
              <a:tr h="589481">
                <a:tc>
                  <a:txBody>
                    <a:bodyPr/>
                    <a:lstStyle/>
                    <a:p>
                      <a:pPr marL="0" marR="0">
                        <a:lnSpc>
                          <a:spcPct val="107000"/>
                        </a:lnSpc>
                        <a:spcBef>
                          <a:spcPts val="0"/>
                        </a:spcBef>
                        <a:spcAft>
                          <a:spcPts val="0"/>
                        </a:spcAft>
                      </a:pPr>
                      <a:r>
                        <a:rPr lang="en-US" sz="1600" dirty="0">
                          <a:effectLst/>
                          <a:hlinkClick r:id="rId7"/>
                        </a:rPr>
                        <a:t>Canvas</a:t>
                      </a:r>
                      <a:endParaRPr lang="en-US" sz="1600" b="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LINK</a:t>
                      </a:r>
                    </a:p>
                    <a:p>
                      <a:pPr marL="0" marR="0" algn="ctr">
                        <a:lnSpc>
                          <a:spcPct val="107000"/>
                        </a:lnSpc>
                        <a:spcBef>
                          <a:spcPts val="0"/>
                        </a:spcBef>
                        <a:spcAft>
                          <a:spcPts val="0"/>
                        </a:spcAft>
                      </a:pPr>
                      <a:r>
                        <a:rPr lang="en-US" sz="1400" dirty="0">
                          <a:effectLst/>
                        </a:rPr>
                        <a:t>Preloaded by CoM</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Used for PBL sessions, IQ sessions, and certain</a:t>
                      </a:r>
                      <a:r>
                        <a:rPr lang="en-US" sz="1400" baseline="0" dirty="0">
                          <a:effectLst/>
                        </a:rPr>
                        <a:t> clerkships. Note: This is NOT the application, but rather a link to the web address. The online platform better suits our needs.</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latin typeface="+mj-lt"/>
                          <a:ea typeface="Calibri" panose="020F0502020204030204" pitchFamily="34" charset="0"/>
                          <a:cs typeface="Times New Roman" panose="02020603050405020304" pitchFamily="18" charset="0"/>
                        </a:rPr>
                        <a:t>Discussion</a:t>
                      </a:r>
                      <a:r>
                        <a:rPr lang="en-US" sz="1400" baseline="0" dirty="0">
                          <a:effectLst/>
                          <a:latin typeface="+mj-lt"/>
                          <a:ea typeface="Calibri" panose="020F0502020204030204" pitchFamily="34" charset="0"/>
                          <a:cs typeface="Times New Roman" panose="02020603050405020304" pitchFamily="18" charset="0"/>
                        </a:rPr>
                        <a:t> Boards, Small Groups</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6026529"/>
                  </a:ext>
                </a:extLst>
              </a:tr>
              <a:tr h="388687">
                <a:tc>
                  <a:txBody>
                    <a:bodyPr/>
                    <a:lstStyle/>
                    <a:p>
                      <a:pPr marL="0" marR="0">
                        <a:lnSpc>
                          <a:spcPct val="107000"/>
                        </a:lnSpc>
                        <a:spcBef>
                          <a:spcPts val="0"/>
                        </a:spcBef>
                        <a:spcAft>
                          <a:spcPts val="0"/>
                        </a:spcAft>
                      </a:pPr>
                      <a:r>
                        <a:rPr lang="en-US" sz="1600" dirty="0" err="1">
                          <a:effectLst/>
                          <a:hlinkClick r:id="rId8"/>
                        </a:rPr>
                        <a:t>VitalSource</a:t>
                      </a:r>
                      <a:r>
                        <a:rPr lang="en-US" sz="1600" dirty="0">
                          <a:effectLst/>
                          <a:hlinkClick r:id="rId8"/>
                        </a:rPr>
                        <a:t> Bookshelf</a:t>
                      </a:r>
                      <a:endParaRPr lang="en-US" sz="1600" b="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Provided by COM</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Read your books online or offline, search across your full library, and create notes and highlights to help you study.</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latin typeface="+mj-lt"/>
                          <a:ea typeface="Calibri" panose="020F0502020204030204" pitchFamily="34" charset="0"/>
                          <a:cs typeface="Times New Roman" panose="02020603050405020304" pitchFamily="18" charset="0"/>
                        </a:rPr>
                        <a:t>Textbooks</a:t>
                      </a:r>
                    </a:p>
                  </a:txBody>
                  <a:tcPr marL="68580" marR="68580" marT="0" marB="0"/>
                </a:tc>
                <a:extLst>
                  <a:ext uri="{0D108BD9-81ED-4DB2-BD59-A6C34878D82A}">
                    <a16:rowId xmlns:a16="http://schemas.microsoft.com/office/drawing/2014/main" val="1714380323"/>
                  </a:ext>
                </a:extLst>
              </a:tr>
            </a:tbl>
          </a:graphicData>
        </a:graphic>
      </p:graphicFrame>
    </p:spTree>
    <p:extLst>
      <p:ext uri="{BB962C8B-B14F-4D97-AF65-F5344CB8AC3E}">
        <p14:creationId xmlns:p14="http://schemas.microsoft.com/office/powerpoint/2010/main" val="1641980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Notetaking/Productivity Tools</a:t>
            </a:r>
            <a:endParaRPr lang="en-US" dirty="0"/>
          </a:p>
        </p:txBody>
      </p:sp>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1432774853"/>
              </p:ext>
            </p:extLst>
          </p:nvPr>
        </p:nvGraphicFramePr>
        <p:xfrm>
          <a:off x="266701" y="1266148"/>
          <a:ext cx="11658599" cy="4419170"/>
        </p:xfrm>
        <a:graphic>
          <a:graphicData uri="http://schemas.openxmlformats.org/drawingml/2006/table">
            <a:tbl>
              <a:tblPr firstRow="1" bandRow="1">
                <a:tableStyleId>{073A0DAA-6AF3-43AB-8588-CEC1D06C72B9}</a:tableStyleId>
              </a:tblPr>
              <a:tblGrid>
                <a:gridCol w="1837870">
                  <a:extLst>
                    <a:ext uri="{9D8B030D-6E8A-4147-A177-3AD203B41FA5}">
                      <a16:colId xmlns:a16="http://schemas.microsoft.com/office/drawing/2014/main" val="3143168014"/>
                    </a:ext>
                  </a:extLst>
                </a:gridCol>
                <a:gridCol w="1364343">
                  <a:extLst>
                    <a:ext uri="{9D8B030D-6E8A-4147-A177-3AD203B41FA5}">
                      <a16:colId xmlns:a16="http://schemas.microsoft.com/office/drawing/2014/main" val="2544473823"/>
                    </a:ext>
                  </a:extLst>
                </a:gridCol>
                <a:gridCol w="6763657">
                  <a:extLst>
                    <a:ext uri="{9D8B030D-6E8A-4147-A177-3AD203B41FA5}">
                      <a16:colId xmlns:a16="http://schemas.microsoft.com/office/drawing/2014/main" val="578968111"/>
                    </a:ext>
                  </a:extLst>
                </a:gridCol>
                <a:gridCol w="1692729">
                  <a:extLst>
                    <a:ext uri="{9D8B030D-6E8A-4147-A177-3AD203B41FA5}">
                      <a16:colId xmlns:a16="http://schemas.microsoft.com/office/drawing/2014/main" val="3850799108"/>
                    </a:ext>
                  </a:extLst>
                </a:gridCol>
              </a:tblGrid>
              <a:tr h="344429">
                <a:tc>
                  <a:txBody>
                    <a:bodyPr/>
                    <a:lstStyle/>
                    <a:p>
                      <a:pPr algn="l"/>
                      <a:r>
                        <a:rPr lang="en-US" sz="1600" dirty="0"/>
                        <a:t>Application </a:t>
                      </a:r>
                    </a:p>
                  </a:txBody>
                  <a:tcPr/>
                </a:tc>
                <a:tc>
                  <a:txBody>
                    <a:bodyPr/>
                    <a:lstStyle/>
                    <a:p>
                      <a:pPr algn="l"/>
                      <a:r>
                        <a:rPr lang="en-US" sz="1600" dirty="0"/>
                        <a:t>Cost</a:t>
                      </a:r>
                    </a:p>
                  </a:txBody>
                  <a:tcPr/>
                </a:tc>
                <a:tc>
                  <a:txBody>
                    <a:bodyPr/>
                    <a:lstStyle/>
                    <a:p>
                      <a:pPr algn="l"/>
                      <a:r>
                        <a:rPr lang="en-US" sz="1600" dirty="0"/>
                        <a:t>Description</a:t>
                      </a:r>
                    </a:p>
                  </a:txBody>
                  <a:tcPr/>
                </a:tc>
                <a:tc>
                  <a:txBody>
                    <a:bodyPr/>
                    <a:lstStyle/>
                    <a:p>
                      <a:pPr algn="l"/>
                      <a:r>
                        <a:rPr lang="en-US" sz="1600" dirty="0"/>
                        <a:t>Keyword(s)</a:t>
                      </a:r>
                    </a:p>
                  </a:txBody>
                  <a:tcPr/>
                </a:tc>
                <a:extLst>
                  <a:ext uri="{0D108BD9-81ED-4DB2-BD59-A6C34878D82A}">
                    <a16:rowId xmlns:a16="http://schemas.microsoft.com/office/drawing/2014/main" val="2265506852"/>
                  </a:ext>
                </a:extLst>
              </a:tr>
              <a:tr h="250562">
                <a:tc>
                  <a:txBody>
                    <a:bodyPr/>
                    <a:lstStyle/>
                    <a:p>
                      <a:pPr marL="0" marR="0" algn="l">
                        <a:lnSpc>
                          <a:spcPct val="107000"/>
                        </a:lnSpc>
                        <a:spcBef>
                          <a:spcPts val="0"/>
                        </a:spcBef>
                        <a:spcAft>
                          <a:spcPts val="800"/>
                        </a:spcAft>
                      </a:pPr>
                      <a:r>
                        <a:rPr lang="en-US" sz="1600" b="0" u="sng" dirty="0">
                          <a:effectLst/>
                          <a:latin typeface="+mn-lt"/>
                          <a:hlinkClick r:id="rId2"/>
                        </a:rPr>
                        <a:t>Good Reader</a:t>
                      </a:r>
                      <a:endParaRPr lang="en-US" sz="1600" b="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$5.99</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Document reader with built-in annotation tools</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Notetaking</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338966151"/>
                  </a:ext>
                </a:extLst>
              </a:tr>
              <a:tr h="601509">
                <a:tc>
                  <a:txBody>
                    <a:bodyPr/>
                    <a:lstStyle/>
                    <a:p>
                      <a:pPr marL="0" marR="0" algn="l">
                        <a:lnSpc>
                          <a:spcPct val="107000"/>
                        </a:lnSpc>
                        <a:spcBef>
                          <a:spcPts val="0"/>
                        </a:spcBef>
                        <a:spcAft>
                          <a:spcPts val="800"/>
                        </a:spcAft>
                      </a:pPr>
                      <a:r>
                        <a:rPr lang="en-US" sz="1600" b="0" u="sng" dirty="0">
                          <a:effectLst/>
                          <a:latin typeface="+mn-lt"/>
                          <a:hlinkClick r:id="rId3"/>
                        </a:rPr>
                        <a:t>Microsoft OneDrive</a:t>
                      </a:r>
                      <a:endParaRPr lang="en-US" sz="1600" b="0" dirty="0">
                        <a:effectLst/>
                        <a:latin typeface="+mn-lt"/>
                      </a:endParaRPr>
                    </a:p>
                    <a:p>
                      <a:pPr marL="0" marR="0" algn="l">
                        <a:lnSpc>
                          <a:spcPct val="107000"/>
                        </a:lnSpc>
                        <a:spcBef>
                          <a:spcPts val="0"/>
                        </a:spcBef>
                        <a:spcAft>
                          <a:spcPts val="800"/>
                        </a:spcAft>
                      </a:pPr>
                      <a:r>
                        <a:rPr lang="en-US" sz="1600" b="0" dirty="0">
                          <a:effectLst/>
                          <a:latin typeface="+mn-lt"/>
                        </a:rPr>
                        <a:t> </a:t>
                      </a:r>
                      <a:endParaRPr lang="en-US" sz="1600" b="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Provided by FAU</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Access and share your documents, photos, and other files from your iOS device, computer, and any other devices you use. </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Free Secure File Storage (1tb)</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3288301248"/>
                  </a:ext>
                </a:extLst>
              </a:tr>
              <a:tr h="269437">
                <a:tc>
                  <a:txBody>
                    <a:bodyPr/>
                    <a:lstStyle/>
                    <a:p>
                      <a:pPr marL="0" marR="0" algn="l">
                        <a:lnSpc>
                          <a:spcPct val="107000"/>
                        </a:lnSpc>
                        <a:spcBef>
                          <a:spcPts val="0"/>
                        </a:spcBef>
                        <a:spcAft>
                          <a:spcPts val="800"/>
                        </a:spcAft>
                      </a:pPr>
                      <a:r>
                        <a:rPr lang="en-US" sz="1600" b="0" dirty="0">
                          <a:effectLst/>
                          <a:latin typeface="+mn-lt"/>
                          <a:ea typeface="Calibri" panose="020F0502020204030204" pitchFamily="34" charset="0"/>
                          <a:cs typeface="Times New Roman" panose="02020603050405020304" pitchFamily="18" charset="0"/>
                          <a:hlinkClick r:id="rId4"/>
                        </a:rPr>
                        <a:t>Microsoft OneNote</a:t>
                      </a:r>
                      <a:endParaRPr lang="en-US" sz="1600" b="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lvl="0" indent="0" algn="l" defTabSz="914354" rtl="0" eaLnBrk="1" fontAlgn="auto" latinLnBrk="0" hangingPunct="1">
                        <a:lnSpc>
                          <a:spcPct val="107000"/>
                        </a:lnSpc>
                        <a:spcBef>
                          <a:spcPts val="0"/>
                        </a:spcBef>
                        <a:spcAft>
                          <a:spcPts val="800"/>
                        </a:spcAft>
                        <a:buClrTx/>
                        <a:buSzTx/>
                        <a:buFontTx/>
                        <a:buNone/>
                        <a:tabLst/>
                        <a:defRPr/>
                      </a:pPr>
                      <a:r>
                        <a:rPr lang="en-US" sz="1400" kern="1200" dirty="0">
                          <a:solidFill>
                            <a:schemeClr val="dk1"/>
                          </a:solidFill>
                          <a:effectLst/>
                          <a:latin typeface="+mn-lt"/>
                          <a:ea typeface="+mn-ea"/>
                          <a:cs typeface="+mn-cs"/>
                        </a:rPr>
                        <a:t>Provided by FAU</a:t>
                      </a:r>
                      <a:endParaRPr lang="en-US" sz="1400" kern="1200" dirty="0">
                        <a:solidFill>
                          <a:schemeClr val="dk1"/>
                        </a:solidFill>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ea typeface="Calibri" panose="020F0502020204030204" pitchFamily="34" charset="0"/>
                          <a:cs typeface="Times New Roman" panose="02020603050405020304" pitchFamily="18" charset="0"/>
                        </a:rPr>
                        <a:t>Notetaking</a:t>
                      </a:r>
                      <a:r>
                        <a:rPr lang="en-US" sz="1400" baseline="0" dirty="0">
                          <a:effectLst/>
                          <a:latin typeface="+mn-lt"/>
                          <a:ea typeface="Calibri" panose="020F0502020204030204" pitchFamily="34" charset="0"/>
                          <a:cs typeface="Times New Roman" panose="02020603050405020304" pitchFamily="18" charset="0"/>
                        </a:rPr>
                        <a:t> application that syncs with OneDrive. COMIT Training available.</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ea typeface="Calibri" panose="020F0502020204030204" pitchFamily="34" charset="0"/>
                          <a:cs typeface="Times New Roman" panose="02020603050405020304" pitchFamily="18" charset="0"/>
                        </a:rPr>
                        <a:t>Notetaking</a:t>
                      </a:r>
                    </a:p>
                  </a:txBody>
                  <a:tcPr marL="68580" marR="68580" marT="9525" marB="0"/>
                </a:tc>
                <a:extLst>
                  <a:ext uri="{0D108BD9-81ED-4DB2-BD59-A6C34878D82A}">
                    <a16:rowId xmlns:a16="http://schemas.microsoft.com/office/drawing/2014/main" val="1891878774"/>
                  </a:ext>
                </a:extLst>
              </a:tr>
              <a:tr h="250562">
                <a:tc>
                  <a:txBody>
                    <a:bodyPr/>
                    <a:lstStyle/>
                    <a:p>
                      <a:pPr marL="0" marR="0" algn="l">
                        <a:lnSpc>
                          <a:spcPct val="107000"/>
                        </a:lnSpc>
                        <a:spcBef>
                          <a:spcPts val="0"/>
                        </a:spcBef>
                        <a:spcAft>
                          <a:spcPts val="800"/>
                        </a:spcAft>
                      </a:pPr>
                      <a:r>
                        <a:rPr lang="en-US" sz="1600" b="0" u="sng" dirty="0">
                          <a:effectLst/>
                          <a:latin typeface="+mn-lt"/>
                          <a:hlinkClick r:id="rId5"/>
                        </a:rPr>
                        <a:t>Microsoft Outlook</a:t>
                      </a:r>
                      <a:endParaRPr lang="en-US" sz="1600" b="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Provided by FAU</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Email client for your @health.fau.edu email address.</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Email</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213847779"/>
                  </a:ext>
                </a:extLst>
              </a:tr>
              <a:tr h="503153">
                <a:tc>
                  <a:txBody>
                    <a:bodyPr/>
                    <a:lstStyle/>
                    <a:p>
                      <a:pPr marL="0" marR="0" algn="l">
                        <a:lnSpc>
                          <a:spcPct val="107000"/>
                        </a:lnSpc>
                        <a:spcBef>
                          <a:spcPts val="0"/>
                        </a:spcBef>
                        <a:spcAft>
                          <a:spcPts val="800"/>
                        </a:spcAft>
                      </a:pPr>
                      <a:r>
                        <a:rPr lang="en-US" sz="1600" b="0" u="sng" dirty="0">
                          <a:effectLst/>
                          <a:latin typeface="+mn-lt"/>
                          <a:hlinkClick r:id="rId6"/>
                        </a:rPr>
                        <a:t>Microsoft PowerPoint</a:t>
                      </a:r>
                      <a:endParaRPr lang="en-US" sz="1600" b="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Provided by FAU</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Full PowerPoint presentation software for the iPad. Drawing and highlighting features included.</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PowerPoint</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2595019943"/>
                  </a:ext>
                </a:extLst>
              </a:tr>
              <a:tr h="441434">
                <a:tc>
                  <a:txBody>
                    <a:bodyPr/>
                    <a:lstStyle/>
                    <a:p>
                      <a:pPr marL="0" marR="0" algn="l">
                        <a:lnSpc>
                          <a:spcPct val="107000"/>
                        </a:lnSpc>
                        <a:spcBef>
                          <a:spcPts val="0"/>
                        </a:spcBef>
                        <a:spcAft>
                          <a:spcPts val="800"/>
                        </a:spcAft>
                      </a:pPr>
                      <a:r>
                        <a:rPr lang="en-US" sz="1600" b="0" dirty="0">
                          <a:effectLst/>
                          <a:latin typeface="+mn-lt"/>
                          <a:ea typeface="Calibri" panose="020F0502020204030204" pitchFamily="34" charset="0"/>
                          <a:cs typeface="Times New Roman" panose="02020603050405020304" pitchFamily="18" charset="0"/>
                          <a:hlinkClick r:id="rId7"/>
                        </a:rPr>
                        <a:t>Microsoft To-Do</a:t>
                      </a:r>
                      <a:endParaRPr lang="en-US" sz="1600" b="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ea typeface="Calibri" panose="020F0502020204030204" pitchFamily="34" charset="0"/>
                          <a:cs typeface="Times New Roman" panose="02020603050405020304" pitchFamily="18" charset="0"/>
                        </a:rPr>
                        <a:t>Free</a:t>
                      </a:r>
                    </a:p>
                  </a:txBody>
                  <a:tcPr marL="68580" marR="68580" marT="9525" marB="0"/>
                </a:tc>
                <a:tc>
                  <a:txBody>
                    <a:bodyPr/>
                    <a:lstStyle/>
                    <a:p>
                      <a:pPr marL="0" marR="0" algn="l">
                        <a:lnSpc>
                          <a:spcPct val="107000"/>
                        </a:lnSpc>
                        <a:spcBef>
                          <a:spcPts val="0"/>
                        </a:spcBef>
                        <a:spcAft>
                          <a:spcPts val="800"/>
                        </a:spcAft>
                      </a:pPr>
                      <a:r>
                        <a:rPr lang="en-US" sz="1400" dirty="0">
                          <a:effectLst/>
                          <a:latin typeface="+mn-lt"/>
                          <a:ea typeface="Calibri" panose="020F0502020204030204" pitchFamily="34" charset="0"/>
                          <a:cs typeface="Times New Roman" panose="02020603050405020304" pitchFamily="18" charset="0"/>
                        </a:rPr>
                        <a:t>Daily planner, task manager, To-Do list,  app with reminders and integration with Microsoft Outlook. Replaced </a:t>
                      </a:r>
                      <a:r>
                        <a:rPr lang="en-US" sz="1400" dirty="0" err="1">
                          <a:effectLst/>
                          <a:latin typeface="+mn-lt"/>
                          <a:ea typeface="Calibri" panose="020F0502020204030204" pitchFamily="34" charset="0"/>
                          <a:cs typeface="Times New Roman" panose="02020603050405020304" pitchFamily="18" charset="0"/>
                        </a:rPr>
                        <a:t>WunderList</a:t>
                      </a:r>
                      <a:r>
                        <a:rPr lang="en-US" sz="1400" dirty="0">
                          <a:effectLst/>
                          <a:latin typeface="+mn-lt"/>
                          <a:ea typeface="Calibri" panose="020F0502020204030204" pitchFamily="34" charset="0"/>
                          <a:cs typeface="Times New Roman" panose="02020603050405020304" pitchFamily="18" charset="0"/>
                        </a:rPr>
                        <a:t> app. </a:t>
                      </a:r>
                    </a:p>
                  </a:txBody>
                  <a:tcPr marL="68580" marR="68580" marT="9525" marB="0"/>
                </a:tc>
                <a:tc>
                  <a:txBody>
                    <a:bodyPr/>
                    <a:lstStyle/>
                    <a:p>
                      <a:pPr marL="0" marR="0" algn="l">
                        <a:lnSpc>
                          <a:spcPct val="107000"/>
                        </a:lnSpc>
                        <a:spcBef>
                          <a:spcPts val="0"/>
                        </a:spcBef>
                        <a:spcAft>
                          <a:spcPts val="800"/>
                        </a:spcAft>
                      </a:pPr>
                      <a:r>
                        <a:rPr lang="en-US" sz="1400" dirty="0">
                          <a:effectLst/>
                          <a:latin typeface="+mn-lt"/>
                          <a:ea typeface="Calibri" panose="020F0502020204030204" pitchFamily="34" charset="0"/>
                          <a:cs typeface="Times New Roman" panose="02020603050405020304" pitchFamily="18" charset="0"/>
                        </a:rPr>
                        <a:t>Task Management</a:t>
                      </a:r>
                    </a:p>
                  </a:txBody>
                  <a:tcPr marL="68580" marR="68580" marT="9525" marB="0"/>
                </a:tc>
                <a:extLst>
                  <a:ext uri="{0D108BD9-81ED-4DB2-BD59-A6C34878D82A}">
                    <a16:rowId xmlns:a16="http://schemas.microsoft.com/office/drawing/2014/main" val="75194136"/>
                  </a:ext>
                </a:extLst>
              </a:tr>
              <a:tr h="503153">
                <a:tc>
                  <a:txBody>
                    <a:bodyPr/>
                    <a:lstStyle/>
                    <a:p>
                      <a:pPr marL="0" marR="0" algn="l">
                        <a:lnSpc>
                          <a:spcPct val="107000"/>
                        </a:lnSpc>
                        <a:spcBef>
                          <a:spcPts val="0"/>
                        </a:spcBef>
                        <a:spcAft>
                          <a:spcPts val="800"/>
                        </a:spcAft>
                      </a:pPr>
                      <a:r>
                        <a:rPr lang="en-US" sz="1600" b="0" dirty="0">
                          <a:effectLst/>
                          <a:latin typeface="+mn-lt"/>
                          <a:ea typeface="Calibri" panose="020F0502020204030204" pitchFamily="34" charset="0"/>
                          <a:cs typeface="Times New Roman" panose="02020603050405020304" pitchFamily="18" charset="0"/>
                          <a:hlinkClick r:id="rId8"/>
                        </a:rPr>
                        <a:t>Microsoft Whiteboard</a:t>
                      </a:r>
                      <a:endParaRPr lang="en-US" sz="1600" b="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ea typeface="Calibri" panose="020F0502020204030204" pitchFamily="34" charset="0"/>
                          <a:cs typeface="Times New Roman" panose="02020603050405020304" pitchFamily="18" charset="0"/>
                        </a:rPr>
                        <a:t>Provided by FAU</a:t>
                      </a:r>
                    </a:p>
                  </a:txBody>
                  <a:tcPr marL="68580" marR="68580" marT="9525" marB="0"/>
                </a:tc>
                <a:tc>
                  <a:txBody>
                    <a:bodyPr/>
                    <a:lstStyle/>
                    <a:p>
                      <a:pPr marL="0" marR="0" algn="l">
                        <a:lnSpc>
                          <a:spcPct val="107000"/>
                        </a:lnSpc>
                        <a:spcBef>
                          <a:spcPts val="0"/>
                        </a:spcBef>
                        <a:spcAft>
                          <a:spcPts val="800"/>
                        </a:spcAft>
                      </a:pPr>
                      <a:r>
                        <a:rPr lang="en-US" sz="1400" dirty="0">
                          <a:effectLst/>
                          <a:latin typeface="+mn-lt"/>
                          <a:ea typeface="Calibri" panose="020F0502020204030204" pitchFamily="34" charset="0"/>
                          <a:cs typeface="Times New Roman" panose="02020603050405020304" pitchFamily="18" charset="0"/>
                        </a:rPr>
                        <a:t>Drawing/annotation canvas. Enhances teamwork by allowing all team members to edit and comment directly on the canvas in real time, no matter where they are.</a:t>
                      </a:r>
                    </a:p>
                  </a:txBody>
                  <a:tcPr marL="68580" marR="68580" marT="9525" marB="0"/>
                </a:tc>
                <a:tc>
                  <a:txBody>
                    <a:bodyPr/>
                    <a:lstStyle/>
                    <a:p>
                      <a:pPr marL="0" marR="0" algn="l">
                        <a:lnSpc>
                          <a:spcPct val="107000"/>
                        </a:lnSpc>
                        <a:spcBef>
                          <a:spcPts val="0"/>
                        </a:spcBef>
                        <a:spcAft>
                          <a:spcPts val="800"/>
                        </a:spcAft>
                      </a:pPr>
                      <a:r>
                        <a:rPr lang="en-US" sz="1400" dirty="0">
                          <a:effectLst/>
                          <a:latin typeface="+mn-lt"/>
                          <a:ea typeface="Calibri" panose="020F0502020204030204" pitchFamily="34" charset="0"/>
                          <a:cs typeface="Times New Roman" panose="02020603050405020304" pitchFamily="18" charset="0"/>
                        </a:rPr>
                        <a:t>Annotation and Collaboration</a:t>
                      </a:r>
                    </a:p>
                  </a:txBody>
                  <a:tcPr marL="68580" marR="68580" marT="9525" marB="0"/>
                </a:tc>
                <a:extLst>
                  <a:ext uri="{0D108BD9-81ED-4DB2-BD59-A6C34878D82A}">
                    <a16:rowId xmlns:a16="http://schemas.microsoft.com/office/drawing/2014/main" val="2043053277"/>
                  </a:ext>
                </a:extLst>
              </a:tr>
              <a:tr h="250562">
                <a:tc>
                  <a:txBody>
                    <a:bodyPr/>
                    <a:lstStyle/>
                    <a:p>
                      <a:pPr marL="0" marR="0" algn="l">
                        <a:lnSpc>
                          <a:spcPct val="107000"/>
                        </a:lnSpc>
                        <a:spcBef>
                          <a:spcPts val="0"/>
                        </a:spcBef>
                        <a:spcAft>
                          <a:spcPts val="800"/>
                        </a:spcAft>
                      </a:pPr>
                      <a:r>
                        <a:rPr lang="en-US" sz="1600" b="0" u="sng" dirty="0">
                          <a:effectLst/>
                          <a:latin typeface="+mn-lt"/>
                          <a:hlinkClick r:id="rId9"/>
                        </a:rPr>
                        <a:t>Microsoft Word</a:t>
                      </a:r>
                      <a:endParaRPr lang="en-US" sz="1600" b="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Provided by FAU</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Full Word software for the iPad. Drawing and highlighting features included.</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Word</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655110354"/>
                  </a:ext>
                </a:extLst>
              </a:tr>
              <a:tr h="441434">
                <a:tc>
                  <a:txBody>
                    <a:bodyPr/>
                    <a:lstStyle/>
                    <a:p>
                      <a:pPr marL="0" marR="0" algn="l">
                        <a:lnSpc>
                          <a:spcPct val="107000"/>
                        </a:lnSpc>
                        <a:spcBef>
                          <a:spcPts val="0"/>
                        </a:spcBef>
                        <a:spcAft>
                          <a:spcPts val="800"/>
                        </a:spcAft>
                      </a:pPr>
                      <a:r>
                        <a:rPr lang="en-US" sz="1600" b="0" u="sng" dirty="0">
                          <a:effectLst/>
                          <a:latin typeface="+mn-lt"/>
                          <a:hlinkClick r:id="rId10"/>
                        </a:rPr>
                        <a:t>Notability</a:t>
                      </a:r>
                      <a:endParaRPr lang="en-US" sz="1600" b="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Provided by COM</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Use Notability to take notes, sketch ideas, annotate PDFs, mark-up photos, record lectures, provide audio feedback and more. </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Notetaking</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3696614538"/>
                  </a:ext>
                </a:extLst>
              </a:tr>
              <a:tr h="441434">
                <a:tc>
                  <a:txBody>
                    <a:bodyPr/>
                    <a:lstStyle/>
                    <a:p>
                      <a:pPr marL="0" marR="0" algn="l">
                        <a:lnSpc>
                          <a:spcPct val="107000"/>
                        </a:lnSpc>
                        <a:spcBef>
                          <a:spcPts val="0"/>
                        </a:spcBef>
                        <a:spcAft>
                          <a:spcPts val="800"/>
                        </a:spcAft>
                      </a:pPr>
                      <a:r>
                        <a:rPr lang="en-US" sz="1600" b="0" u="sng" dirty="0">
                          <a:effectLst/>
                          <a:latin typeface="+mn-lt"/>
                          <a:hlinkClick r:id="rId11"/>
                        </a:rPr>
                        <a:t>Office Lens</a:t>
                      </a:r>
                      <a:endParaRPr lang="en-US" sz="1600" b="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Provided by FAU</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Scan docs into clear &amp; sharp image/PDF, to email, fax, print or save to cloud. Linked to your Microsoft account, for easy upload to OneDrive.</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tc>
                  <a:txBody>
                    <a:bodyPr/>
                    <a:lstStyle/>
                    <a:p>
                      <a:pPr marL="0" marR="0" algn="l">
                        <a:lnSpc>
                          <a:spcPct val="107000"/>
                        </a:lnSpc>
                        <a:spcBef>
                          <a:spcPts val="0"/>
                        </a:spcBef>
                        <a:spcAft>
                          <a:spcPts val="800"/>
                        </a:spcAft>
                      </a:pPr>
                      <a:r>
                        <a:rPr lang="en-US" sz="1400" dirty="0">
                          <a:effectLst/>
                          <a:latin typeface="+mn-lt"/>
                        </a:rPr>
                        <a:t>Scanner</a:t>
                      </a:r>
                      <a:endParaRPr lang="en-US" sz="1400" dirty="0">
                        <a:effectLst/>
                        <a:latin typeface="+mn-lt"/>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432365267"/>
                  </a:ext>
                </a:extLst>
              </a:tr>
            </a:tbl>
          </a:graphicData>
        </a:graphic>
      </p:graphicFrame>
    </p:spTree>
    <p:extLst>
      <p:ext uri="{BB962C8B-B14F-4D97-AF65-F5344CB8AC3E}">
        <p14:creationId xmlns:p14="http://schemas.microsoft.com/office/powerpoint/2010/main" val="4052231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FBS Curriculum Resources</a:t>
            </a:r>
            <a:endParaRPr lang="en-US" dirty="0"/>
          </a:p>
        </p:txBody>
      </p:sp>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3659519875"/>
              </p:ext>
            </p:extLst>
          </p:nvPr>
        </p:nvGraphicFramePr>
        <p:xfrm>
          <a:off x="266700" y="1419225"/>
          <a:ext cx="11658600" cy="3275839"/>
        </p:xfrm>
        <a:graphic>
          <a:graphicData uri="http://schemas.openxmlformats.org/drawingml/2006/table">
            <a:tbl>
              <a:tblPr firstRow="1" bandRow="1">
                <a:tableStyleId>{073A0DAA-6AF3-43AB-8588-CEC1D06C72B9}</a:tableStyleId>
              </a:tblPr>
              <a:tblGrid>
                <a:gridCol w="1857949">
                  <a:extLst>
                    <a:ext uri="{9D8B030D-6E8A-4147-A177-3AD203B41FA5}">
                      <a16:colId xmlns:a16="http://schemas.microsoft.com/office/drawing/2014/main" val="2190012712"/>
                    </a:ext>
                  </a:extLst>
                </a:gridCol>
                <a:gridCol w="1476140">
                  <a:extLst>
                    <a:ext uri="{9D8B030D-6E8A-4147-A177-3AD203B41FA5}">
                      <a16:colId xmlns:a16="http://schemas.microsoft.com/office/drawing/2014/main" val="2723816476"/>
                    </a:ext>
                  </a:extLst>
                </a:gridCol>
                <a:gridCol w="5502859">
                  <a:extLst>
                    <a:ext uri="{9D8B030D-6E8A-4147-A177-3AD203B41FA5}">
                      <a16:colId xmlns:a16="http://schemas.microsoft.com/office/drawing/2014/main" val="2406368174"/>
                    </a:ext>
                  </a:extLst>
                </a:gridCol>
                <a:gridCol w="2821652">
                  <a:extLst>
                    <a:ext uri="{9D8B030D-6E8A-4147-A177-3AD203B41FA5}">
                      <a16:colId xmlns:a16="http://schemas.microsoft.com/office/drawing/2014/main" val="2788181724"/>
                    </a:ext>
                  </a:extLst>
                </a:gridCol>
              </a:tblGrid>
              <a:tr h="411480">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Keyword(s)</a:t>
                      </a:r>
                    </a:p>
                  </a:txBody>
                  <a:tcPr/>
                </a:tc>
                <a:extLst>
                  <a:ext uri="{0D108BD9-81ED-4DB2-BD59-A6C34878D82A}">
                    <a16:rowId xmlns:a16="http://schemas.microsoft.com/office/drawing/2014/main" val="21360948"/>
                  </a:ext>
                </a:extLst>
              </a:tr>
              <a:tr h="370840">
                <a:tc>
                  <a:txBody>
                    <a:bodyPr/>
                    <a:lstStyle/>
                    <a:p>
                      <a:pPr marL="0" marR="0">
                        <a:lnSpc>
                          <a:spcPct val="107000"/>
                        </a:lnSpc>
                        <a:spcBef>
                          <a:spcPts val="0"/>
                        </a:spcBef>
                        <a:spcAft>
                          <a:spcPts val="800"/>
                        </a:spcAft>
                      </a:pPr>
                      <a:r>
                        <a:rPr lang="en-US" sz="1600" u="sng" dirty="0">
                          <a:effectLst/>
                          <a:hlinkClick r:id="rId2"/>
                        </a:rPr>
                        <a:t>Human Anatomy Atlas 2021 Edition by Visible Body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400" dirty="0">
                          <a:effectLst/>
                        </a:rPr>
                        <a:t>$24.99 </a:t>
                      </a:r>
                    </a:p>
                    <a:p>
                      <a:pPr marL="0" marR="0" algn="ctr">
                        <a:lnSpc>
                          <a:spcPct val="107000"/>
                        </a:lnSpc>
                        <a:spcBef>
                          <a:spcPts val="0"/>
                        </a:spcBef>
                        <a:spcAft>
                          <a:spcPts val="800"/>
                        </a:spcAft>
                      </a:pPr>
                      <a:r>
                        <a:rPr lang="en-US" sz="1400" dirty="0">
                          <a:effectLst/>
                        </a:rPr>
                        <a:t>(Provided by the COM during M1 year)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400" dirty="0">
                          <a:effectLst/>
                        </a:rPr>
                        <a:t>3D models, cross sections, MRI scans, cadaver images, 3d moving models of muscles and bones, and more.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400" dirty="0">
                          <a:effectLst/>
                        </a:rPr>
                        <a:t>Anatomy,  Augmented</a:t>
                      </a:r>
                      <a:r>
                        <a:rPr lang="en-US" sz="1400" baseline="0" dirty="0">
                          <a:effectLst/>
                        </a:rPr>
                        <a:t> Reality</a:t>
                      </a:r>
                      <a:endParaRPr lang="en-US" sz="1400" dirty="0">
                        <a:effectLst/>
                      </a:endParaRPr>
                    </a:p>
                    <a:p>
                      <a:pPr marL="0" marR="0">
                        <a:lnSpc>
                          <a:spcPct val="107000"/>
                        </a:lnSpc>
                        <a:spcBef>
                          <a:spcPts val="0"/>
                        </a:spcBef>
                        <a:spcAft>
                          <a:spcPts val="800"/>
                        </a:spcAft>
                      </a:pPr>
                      <a:r>
                        <a:rPr lang="en-US" sz="1400" dirty="0">
                          <a:effectLst/>
                        </a:rPr>
                        <a:t>*Recommended by Dr. Trelka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8603416"/>
                  </a:ext>
                </a:extLst>
              </a:tr>
              <a:tr h="370840">
                <a:tc>
                  <a:txBody>
                    <a:bodyPr/>
                    <a:lstStyle/>
                    <a:p>
                      <a:pPr marL="0" marR="0">
                        <a:lnSpc>
                          <a:spcPct val="107000"/>
                        </a:lnSpc>
                        <a:spcBef>
                          <a:spcPts val="0"/>
                        </a:spcBef>
                        <a:spcAft>
                          <a:spcPts val="800"/>
                        </a:spcAft>
                      </a:pPr>
                      <a:r>
                        <a:rPr lang="en-US" sz="1600" u="sng" dirty="0">
                          <a:effectLst/>
                          <a:hlinkClick r:id="rId3"/>
                        </a:rPr>
                        <a:t>Infection Control Pocketbook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400" dirty="0">
                          <a:effectLst/>
                        </a:rPr>
                        <a:t>$0.99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400" dirty="0">
                          <a:effectLst/>
                        </a:rPr>
                        <a:t>This app provides isolation recommendations for specific situations or organisms. Based on guidelines from the CDC.</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400" dirty="0">
                          <a:effectLst/>
                        </a:rPr>
                        <a:t>Immunology, Infectious Disease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4095422"/>
                  </a:ext>
                </a:extLst>
              </a:tr>
              <a:tr h="370840">
                <a:tc>
                  <a:txBody>
                    <a:bodyPr/>
                    <a:lstStyle/>
                    <a:p>
                      <a:pPr marL="0" marR="0">
                        <a:lnSpc>
                          <a:spcPct val="107000"/>
                        </a:lnSpc>
                        <a:spcBef>
                          <a:spcPts val="0"/>
                        </a:spcBef>
                        <a:spcAft>
                          <a:spcPts val="800"/>
                        </a:spcAft>
                      </a:pPr>
                      <a:r>
                        <a:rPr lang="en-US" sz="1600" u="sng" dirty="0">
                          <a:effectLst/>
                          <a:hlinkClick r:id="rId4"/>
                        </a:rPr>
                        <a:t>Muscle &amp; Bone Anatomy 3D</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400" dirty="0">
                          <a:effectLst/>
                        </a:rPr>
                        <a:t>$4.99</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400" dirty="0">
                          <a:effectLst/>
                        </a:rPr>
                        <a:t>A reference for anyone interested in the human </a:t>
                      </a:r>
                      <a:r>
                        <a:rPr lang="en-US" sz="1400" dirty="0" err="1">
                          <a:effectLst/>
                        </a:rPr>
                        <a:t>musculo</a:t>
                      </a:r>
                      <a:r>
                        <a:rPr lang="en-US" sz="1400" dirty="0">
                          <a:effectLst/>
                        </a:rPr>
                        <a:t>-skeletal system. Featuring five different ways to learn about the body: The VIEWER, ACTIONS, 3-D MODELS, six types of QUIZZES, and MEDIA.</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400" dirty="0">
                          <a:effectLst/>
                        </a:rPr>
                        <a:t>Anatomy</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1489762"/>
                  </a:ext>
                </a:extLst>
              </a:tr>
              <a:tr h="370840">
                <a:tc>
                  <a:txBody>
                    <a:bodyPr/>
                    <a:lstStyle/>
                    <a:p>
                      <a:pPr marL="0" marR="0">
                        <a:lnSpc>
                          <a:spcPct val="107000"/>
                        </a:lnSpc>
                        <a:spcBef>
                          <a:spcPts val="0"/>
                        </a:spcBef>
                        <a:spcAft>
                          <a:spcPts val="800"/>
                        </a:spcAft>
                      </a:pPr>
                      <a:r>
                        <a:rPr lang="en-US" sz="1600" u="sng" dirty="0">
                          <a:effectLst/>
                          <a:hlinkClick r:id="rId5"/>
                        </a:rPr>
                        <a:t>Pocket Heart App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400" dirty="0">
                          <a:effectLst/>
                        </a:rPr>
                        <a:t>$0.99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400" dirty="0">
                          <a:effectLst/>
                        </a:rPr>
                        <a:t>3D Beating Heart App, redefines what engaging medical education content truly is with its elegant design, interactive quizzes, clinical cases and over 30,000 words of learning material.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400" dirty="0">
                          <a:effectLst/>
                        </a:rPr>
                        <a:t>Anatomy, Cardiology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2839617"/>
                  </a:ext>
                </a:extLst>
              </a:tr>
            </a:tbl>
          </a:graphicData>
        </a:graphic>
      </p:graphicFrame>
    </p:spTree>
    <p:extLst>
      <p:ext uri="{BB962C8B-B14F-4D97-AF65-F5344CB8AC3E}">
        <p14:creationId xmlns:p14="http://schemas.microsoft.com/office/powerpoint/2010/main" val="3594591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NSB Curriculum Resources</a:t>
            </a:r>
            <a:endParaRPr lang="en-US" dirty="0"/>
          </a:p>
        </p:txBody>
      </p:sp>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1183836137"/>
              </p:ext>
            </p:extLst>
          </p:nvPr>
        </p:nvGraphicFramePr>
        <p:xfrm>
          <a:off x="266700" y="1408113"/>
          <a:ext cx="11658601" cy="4679559"/>
        </p:xfrm>
        <a:graphic>
          <a:graphicData uri="http://schemas.openxmlformats.org/drawingml/2006/table">
            <a:tbl>
              <a:tblPr firstRow="1" bandRow="1">
                <a:tableStyleId>{073A0DAA-6AF3-43AB-8588-CEC1D06C72B9}</a:tableStyleId>
              </a:tblPr>
              <a:tblGrid>
                <a:gridCol w="1736725">
                  <a:extLst>
                    <a:ext uri="{9D8B030D-6E8A-4147-A177-3AD203B41FA5}">
                      <a16:colId xmlns:a16="http://schemas.microsoft.com/office/drawing/2014/main" val="2190012712"/>
                    </a:ext>
                  </a:extLst>
                </a:gridCol>
                <a:gridCol w="841829">
                  <a:extLst>
                    <a:ext uri="{9D8B030D-6E8A-4147-A177-3AD203B41FA5}">
                      <a16:colId xmlns:a16="http://schemas.microsoft.com/office/drawing/2014/main" val="2723816476"/>
                    </a:ext>
                  </a:extLst>
                </a:gridCol>
                <a:gridCol w="6981371">
                  <a:extLst>
                    <a:ext uri="{9D8B030D-6E8A-4147-A177-3AD203B41FA5}">
                      <a16:colId xmlns:a16="http://schemas.microsoft.com/office/drawing/2014/main" val="2406368174"/>
                    </a:ext>
                  </a:extLst>
                </a:gridCol>
                <a:gridCol w="2098676">
                  <a:extLst>
                    <a:ext uri="{9D8B030D-6E8A-4147-A177-3AD203B41FA5}">
                      <a16:colId xmlns:a16="http://schemas.microsoft.com/office/drawing/2014/main" val="2788181724"/>
                    </a:ext>
                  </a:extLst>
                </a:gridCol>
              </a:tblGrid>
              <a:tr h="411480">
                <a:tc>
                  <a:txBody>
                    <a:bodyPr/>
                    <a:lstStyle/>
                    <a:p>
                      <a:pPr algn="ctr"/>
                      <a:r>
                        <a:rPr lang="en-US" dirty="0"/>
                        <a:t>Application </a:t>
                      </a:r>
                      <a:endParaRPr lang="en-US" dirty="0">
                        <a:latin typeface="+mj-lt"/>
                      </a:endParaRPr>
                    </a:p>
                  </a:txBody>
                  <a:tcPr/>
                </a:tc>
                <a:tc>
                  <a:txBody>
                    <a:bodyPr/>
                    <a:lstStyle/>
                    <a:p>
                      <a:pPr algn="ctr"/>
                      <a:r>
                        <a:rPr lang="en-US" dirty="0"/>
                        <a:t>Cost</a:t>
                      </a:r>
                      <a:endParaRPr lang="en-US" dirty="0">
                        <a:latin typeface="+mj-lt"/>
                      </a:endParaRPr>
                    </a:p>
                  </a:txBody>
                  <a:tcPr/>
                </a:tc>
                <a:tc>
                  <a:txBody>
                    <a:bodyPr/>
                    <a:lstStyle/>
                    <a:p>
                      <a:pPr algn="ctr"/>
                      <a:r>
                        <a:rPr lang="en-US" dirty="0"/>
                        <a:t>Description</a:t>
                      </a:r>
                      <a:endParaRPr lang="en-US" dirty="0">
                        <a:latin typeface="+mj-lt"/>
                      </a:endParaRPr>
                    </a:p>
                  </a:txBody>
                  <a:tcPr/>
                </a:tc>
                <a:tc>
                  <a:txBody>
                    <a:bodyPr/>
                    <a:lstStyle/>
                    <a:p>
                      <a:pPr algn="ctr"/>
                      <a:r>
                        <a:rPr lang="en-US" dirty="0"/>
                        <a:t>Keyword(s)</a:t>
                      </a:r>
                      <a:endParaRPr lang="en-US" dirty="0">
                        <a:latin typeface="+mj-lt"/>
                      </a:endParaRPr>
                    </a:p>
                  </a:txBody>
                  <a:tcPr/>
                </a:tc>
                <a:extLst>
                  <a:ext uri="{0D108BD9-81ED-4DB2-BD59-A6C34878D82A}">
                    <a16:rowId xmlns:a16="http://schemas.microsoft.com/office/drawing/2014/main" val="21360948"/>
                  </a:ext>
                </a:extLst>
              </a:tr>
              <a:tr h="380674">
                <a:tc>
                  <a:txBody>
                    <a:bodyPr/>
                    <a:lstStyle/>
                    <a:p>
                      <a:pPr marL="0" marR="0">
                        <a:lnSpc>
                          <a:spcPct val="106000"/>
                        </a:lnSpc>
                        <a:spcBef>
                          <a:spcPts val="0"/>
                        </a:spcBef>
                        <a:spcAft>
                          <a:spcPts val="0"/>
                        </a:spcAft>
                      </a:pPr>
                      <a:r>
                        <a:rPr lang="en-US" sz="1600" u="sng" kern="1200" dirty="0">
                          <a:effectLst/>
                          <a:hlinkClick r:id="rId2"/>
                        </a:rPr>
                        <a:t>3D Brain</a:t>
                      </a:r>
                      <a:endParaRPr lang="en-US" sz="16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Free</a:t>
                      </a:r>
                      <a:endParaRPr lang="en-US" sz="11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Discover how each brain region functions, what happens when it is injured, and how it is involved in mental illness. </a:t>
                      </a:r>
                      <a:endParaRPr lang="en-US" sz="11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Neurology, Brain Anatomy</a:t>
                      </a:r>
                      <a:endParaRPr lang="en-US" sz="1100" b="0" dirty="0">
                        <a:solidFill>
                          <a:schemeClr val="tx1"/>
                        </a:solidFill>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359938922"/>
                  </a:ext>
                </a:extLst>
              </a:tr>
              <a:tr h="380674">
                <a:tc>
                  <a:txBody>
                    <a:bodyPr/>
                    <a:lstStyle/>
                    <a:p>
                      <a:pPr marL="0" marR="0">
                        <a:lnSpc>
                          <a:spcPct val="106000"/>
                        </a:lnSpc>
                        <a:spcBef>
                          <a:spcPts val="0"/>
                        </a:spcBef>
                        <a:spcAft>
                          <a:spcPts val="0"/>
                        </a:spcAft>
                      </a:pPr>
                      <a:r>
                        <a:rPr lang="en-US" sz="1600" u="sng" kern="1200" dirty="0" err="1">
                          <a:effectLst/>
                          <a:hlinkClick r:id="rId3"/>
                        </a:rPr>
                        <a:t>BrainAnatomy</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Free</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 An interactive human neuroanatomy atlas. You will find: lateral surface of human brain, dorsal surface, medial surface, many coronal and horizontal sections and all </a:t>
                      </a:r>
                      <a:r>
                        <a:rPr lang="en-US" sz="1400" kern="1200" dirty="0" err="1">
                          <a:effectLst/>
                        </a:rPr>
                        <a:t>brodmann</a:t>
                      </a:r>
                      <a:r>
                        <a:rPr lang="en-US" sz="1400" kern="1200" dirty="0">
                          <a:effectLst/>
                        </a:rPr>
                        <a:t> areas.</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a:effectLst/>
                        </a:rPr>
                        <a:t>Neurology, Brain Anatomy</a:t>
                      </a:r>
                      <a:endParaRPr lang="en-US" sz="110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81316445"/>
                  </a:ext>
                </a:extLst>
              </a:tr>
              <a:tr h="380674">
                <a:tc>
                  <a:txBody>
                    <a:bodyPr/>
                    <a:lstStyle/>
                    <a:p>
                      <a:pPr marL="0" marR="0" algn="l">
                        <a:lnSpc>
                          <a:spcPct val="107000"/>
                        </a:lnSpc>
                        <a:spcBef>
                          <a:spcPts val="0"/>
                        </a:spcBef>
                        <a:spcAft>
                          <a:spcPts val="0"/>
                        </a:spcAft>
                      </a:pPr>
                      <a:r>
                        <a:rPr lang="en-US" sz="1600" dirty="0">
                          <a:effectLst/>
                          <a:hlinkClick r:id="rId4"/>
                        </a:rPr>
                        <a:t>Firecracker</a:t>
                      </a:r>
                      <a:endParaRPr lang="en-US" sz="1600" b="1"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Provided</a:t>
                      </a:r>
                      <a:r>
                        <a:rPr lang="en-US" sz="1400" baseline="0" dirty="0">
                          <a:effectLst/>
                        </a:rPr>
                        <a:t> </a:t>
                      </a:r>
                      <a:r>
                        <a:rPr lang="en-US" sz="1400" dirty="0">
                          <a:effectLst/>
                        </a:rPr>
                        <a:t>by COM</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400" dirty="0">
                          <a:effectLst/>
                        </a:rPr>
                        <a:t>USMLE board exam preparation that allows students to focus on content retention through the use of a reinforcement model. Focuses mainly on content.</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400" dirty="0">
                          <a:effectLst/>
                        </a:rPr>
                        <a:t>Flashcards,</a:t>
                      </a:r>
                      <a:r>
                        <a:rPr lang="en-US" sz="1400" baseline="0" dirty="0">
                          <a:effectLst/>
                        </a:rPr>
                        <a:t> STEP Prep, Reinforcement, NSB </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4712241"/>
                  </a:ext>
                </a:extLst>
              </a:tr>
              <a:tr h="304884">
                <a:tc>
                  <a:txBody>
                    <a:bodyPr/>
                    <a:lstStyle/>
                    <a:p>
                      <a:pPr marL="0" marR="0">
                        <a:lnSpc>
                          <a:spcPct val="106000"/>
                        </a:lnSpc>
                        <a:spcBef>
                          <a:spcPts val="0"/>
                        </a:spcBef>
                        <a:spcAft>
                          <a:spcPts val="0"/>
                        </a:spcAft>
                      </a:pPr>
                      <a:r>
                        <a:rPr lang="en-US" sz="1600" u="sng" kern="1200">
                          <a:effectLst/>
                          <a:hlinkClick r:id="rId5"/>
                        </a:rPr>
                        <a:t>Nerve Whiz</a:t>
                      </a:r>
                      <a:endParaRPr lang="en-US" sz="16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a:effectLst/>
                        </a:rPr>
                        <a:t>Free</a:t>
                      </a:r>
                      <a:endParaRPr lang="en-US" sz="11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Learn the complex anatomy of nerve roots, plexuses, and </a:t>
                      </a:r>
                      <a:r>
                        <a:rPr lang="en-US" sz="1400" kern="1200" dirty="0" err="1">
                          <a:effectLst/>
                        </a:rPr>
                        <a:t>perip</a:t>
                      </a:r>
                      <a:endParaRPr lang="en-US" sz="1400" kern="1200" dirty="0">
                        <a:effectLst/>
                      </a:endParaRPr>
                    </a:p>
                    <a:p>
                      <a:pPr marL="0" marR="0">
                        <a:lnSpc>
                          <a:spcPct val="106000"/>
                        </a:lnSpc>
                        <a:spcBef>
                          <a:spcPts val="0"/>
                        </a:spcBef>
                        <a:spcAft>
                          <a:spcPts val="0"/>
                        </a:spcAft>
                      </a:pPr>
                      <a:r>
                        <a:rPr lang="en-US" sz="1400" kern="1200" dirty="0" err="1">
                          <a:effectLst/>
                        </a:rPr>
                        <a:t>heral</a:t>
                      </a:r>
                      <a:r>
                        <a:rPr lang="en-US" sz="1400" kern="1200" dirty="0">
                          <a:effectLst/>
                        </a:rPr>
                        <a:t> nerves.</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a:effectLst/>
                        </a:rPr>
                        <a:t>Neurology, Nervous System</a:t>
                      </a:r>
                      <a:endParaRPr lang="en-US" sz="110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258746478"/>
                  </a:ext>
                </a:extLst>
              </a:tr>
              <a:tr h="478968">
                <a:tc>
                  <a:txBody>
                    <a:bodyPr/>
                    <a:lstStyle/>
                    <a:p>
                      <a:pPr marL="0" marR="0">
                        <a:lnSpc>
                          <a:spcPct val="106000"/>
                        </a:lnSpc>
                        <a:spcBef>
                          <a:spcPts val="0"/>
                        </a:spcBef>
                        <a:spcAft>
                          <a:spcPts val="0"/>
                        </a:spcAft>
                      </a:pPr>
                      <a:r>
                        <a:rPr lang="en-US" sz="1600" u="sng" kern="1200" dirty="0">
                          <a:effectLst/>
                          <a:hlinkClick r:id="rId6"/>
                        </a:rPr>
                        <a:t>Pocket Brain </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$0.99</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Includes 8 layers of detail and more than 30,000 words of learning material. It also includes 13 high yield cross sections, important nerve pathways and clinical cases.</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Neurology, Brain Anatomy</a:t>
                      </a:r>
                      <a:endParaRPr lang="en-US" sz="11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929531301"/>
                  </a:ext>
                </a:extLst>
              </a:tr>
              <a:tr h="761347">
                <a:tc>
                  <a:txBody>
                    <a:bodyPr/>
                    <a:lstStyle/>
                    <a:p>
                      <a:pPr marL="0" marR="0">
                        <a:lnSpc>
                          <a:spcPct val="106000"/>
                        </a:lnSpc>
                        <a:spcBef>
                          <a:spcPts val="0"/>
                        </a:spcBef>
                        <a:spcAft>
                          <a:spcPts val="0"/>
                        </a:spcAft>
                      </a:pPr>
                      <a:r>
                        <a:rPr lang="en-US" sz="1600" u="sng" kern="1200" dirty="0">
                          <a:effectLst/>
                          <a:hlinkClick r:id="rId7"/>
                        </a:rPr>
                        <a:t>Stroke Scales for EMS by Society of </a:t>
                      </a:r>
                      <a:r>
                        <a:rPr lang="en-US" sz="1600" u="sng" kern="1200" dirty="0" err="1">
                          <a:effectLst/>
                          <a:hlinkClick r:id="rId7"/>
                        </a:rPr>
                        <a:t>NeuroInterventional</a:t>
                      </a:r>
                      <a:r>
                        <a:rPr lang="en-US" sz="1600" u="sng" kern="1200" dirty="0">
                          <a:effectLst/>
                          <a:hlinkClick r:id="rId7"/>
                        </a:rPr>
                        <a:t> Surgery</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Free</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The Stroke Scales for EMS app is designed for emergency medical services (EMS) and health care provider audiences to help them identify stroke severity and emergent large vessel occlusion (ELVO) in emergency situations. The app includes the LAMS, RACE, CPSSS, FAST-ED, and VAN stroke scales.</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Neurology, Strokes</a:t>
                      </a:r>
                      <a:endParaRPr lang="en-US" sz="11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274302663"/>
                  </a:ext>
                </a:extLst>
              </a:tr>
              <a:tr h="761347">
                <a:tc>
                  <a:txBody>
                    <a:bodyPr/>
                    <a:lstStyle/>
                    <a:p>
                      <a:pPr marL="0" marR="0">
                        <a:lnSpc>
                          <a:spcPct val="107000"/>
                        </a:lnSpc>
                        <a:spcBef>
                          <a:spcPts val="0"/>
                        </a:spcBef>
                        <a:spcAft>
                          <a:spcPts val="800"/>
                        </a:spcAft>
                      </a:pPr>
                      <a:r>
                        <a:rPr lang="en-US" sz="1600" u="sng" dirty="0">
                          <a:effectLst/>
                          <a:hlinkClick r:id="rId8"/>
                        </a:rPr>
                        <a:t>IMAIOS e-Anatomy</a:t>
                      </a:r>
                      <a:endParaRPr lang="en-US" sz="1600" b="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a:effectLst/>
                        </a:rPr>
                        <a:t>Free + in-app purchase</a:t>
                      </a:r>
                      <a:endParaRPr lang="en-US" sz="1400" b="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a:effectLst/>
                        </a:rPr>
                        <a:t>IMAIOS e-Anatomy is an atlas of human anatomy for physicians, radiologists, medical students and radiographers. Try before you buy: visualize more than 8,500 medical and anatomical images for free before subscribing and gaining access to our medical labels.</a:t>
                      </a:r>
                      <a:endParaRPr lang="en-US" sz="1400" b="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800"/>
                        </a:spcAft>
                      </a:pPr>
                      <a:r>
                        <a:rPr lang="en-US" sz="1400" dirty="0">
                          <a:effectLst/>
                        </a:rPr>
                        <a:t>Radiology* </a:t>
                      </a:r>
                    </a:p>
                    <a:p>
                      <a:pPr marL="0" marR="0">
                        <a:lnSpc>
                          <a:spcPct val="107000"/>
                        </a:lnSpc>
                        <a:spcBef>
                          <a:spcPts val="0"/>
                        </a:spcBef>
                        <a:spcAft>
                          <a:spcPts val="800"/>
                        </a:spcAft>
                      </a:pPr>
                      <a:r>
                        <a:rPr lang="en-US" sz="1400" dirty="0">
                          <a:effectLst/>
                        </a:rPr>
                        <a:t>* Recommended by Dr. Weinert</a:t>
                      </a:r>
                      <a:endParaRPr lang="en-US" sz="1400" b="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25117113"/>
                  </a:ext>
                </a:extLst>
              </a:tr>
            </a:tbl>
          </a:graphicData>
        </a:graphic>
      </p:graphicFrame>
    </p:spTree>
    <p:extLst>
      <p:ext uri="{BB962C8B-B14F-4D97-AF65-F5344CB8AC3E}">
        <p14:creationId xmlns:p14="http://schemas.microsoft.com/office/powerpoint/2010/main" val="2646549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PT Curriculum Resources</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172312232"/>
              </p:ext>
            </p:extLst>
          </p:nvPr>
        </p:nvGraphicFramePr>
        <p:xfrm>
          <a:off x="266701" y="1406082"/>
          <a:ext cx="11658599" cy="3129083"/>
        </p:xfrm>
        <a:graphic>
          <a:graphicData uri="http://schemas.openxmlformats.org/drawingml/2006/table">
            <a:tbl>
              <a:tblPr firstRow="1" bandRow="1">
                <a:tableStyleId>{073A0DAA-6AF3-43AB-8588-CEC1D06C72B9}</a:tableStyleId>
              </a:tblPr>
              <a:tblGrid>
                <a:gridCol w="1929370">
                  <a:extLst>
                    <a:ext uri="{9D8B030D-6E8A-4147-A177-3AD203B41FA5}">
                      <a16:colId xmlns:a16="http://schemas.microsoft.com/office/drawing/2014/main" val="2190012712"/>
                    </a:ext>
                  </a:extLst>
                </a:gridCol>
                <a:gridCol w="1099209">
                  <a:extLst>
                    <a:ext uri="{9D8B030D-6E8A-4147-A177-3AD203B41FA5}">
                      <a16:colId xmlns:a16="http://schemas.microsoft.com/office/drawing/2014/main" val="2723816476"/>
                    </a:ext>
                  </a:extLst>
                </a:gridCol>
                <a:gridCol w="6634109">
                  <a:extLst>
                    <a:ext uri="{9D8B030D-6E8A-4147-A177-3AD203B41FA5}">
                      <a16:colId xmlns:a16="http://schemas.microsoft.com/office/drawing/2014/main" val="2406368174"/>
                    </a:ext>
                  </a:extLst>
                </a:gridCol>
                <a:gridCol w="1995911">
                  <a:extLst>
                    <a:ext uri="{9D8B030D-6E8A-4147-A177-3AD203B41FA5}">
                      <a16:colId xmlns:a16="http://schemas.microsoft.com/office/drawing/2014/main" val="2788181724"/>
                    </a:ext>
                  </a:extLst>
                </a:gridCol>
              </a:tblGrid>
              <a:tr h="411480">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Keyword(s)</a:t>
                      </a:r>
                    </a:p>
                  </a:txBody>
                  <a:tcPr/>
                </a:tc>
                <a:extLst>
                  <a:ext uri="{0D108BD9-81ED-4DB2-BD59-A6C34878D82A}">
                    <a16:rowId xmlns:a16="http://schemas.microsoft.com/office/drawing/2014/main" val="21360948"/>
                  </a:ext>
                </a:extLst>
              </a:tr>
              <a:tr h="492747">
                <a:tc>
                  <a:txBody>
                    <a:bodyPr/>
                    <a:lstStyle/>
                    <a:p>
                      <a:pPr marL="0" marR="0" indent="0">
                        <a:lnSpc>
                          <a:spcPct val="106000"/>
                        </a:lnSpc>
                        <a:spcBef>
                          <a:spcPts val="0"/>
                        </a:spcBef>
                        <a:spcAft>
                          <a:spcPts val="0"/>
                        </a:spcAft>
                      </a:pPr>
                      <a:r>
                        <a:rPr lang="en-US" sz="1600" u="sng" kern="1200" dirty="0" err="1">
                          <a:effectLst/>
                          <a:hlinkClick r:id="rId3"/>
                        </a:rPr>
                        <a:t>CardioVisual</a:t>
                      </a:r>
                      <a:r>
                        <a:rPr lang="en-US" sz="1600" u="sng" kern="1200" dirty="0">
                          <a:effectLst/>
                          <a:hlinkClick r:id="rId3"/>
                        </a:rPr>
                        <a:t>: Heart Health</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a:effectLst/>
                        </a:rPr>
                        <a:t>Free</a:t>
                      </a:r>
                      <a:endParaRPr lang="en-US" sz="11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err="1">
                          <a:effectLst/>
                        </a:rPr>
                        <a:t>CardioVisual</a:t>
                      </a:r>
                      <a:r>
                        <a:rPr lang="en-US" sz="1400" kern="1200" dirty="0">
                          <a:effectLst/>
                        </a:rPr>
                        <a:t> was awarded “2018 Best App for Heart </a:t>
                      </a:r>
                      <a:r>
                        <a:rPr lang="en-US" sz="1400" kern="1200" dirty="0" err="1">
                          <a:effectLst/>
                        </a:rPr>
                        <a:t>Disease”by</a:t>
                      </a:r>
                      <a:r>
                        <a:rPr lang="en-US" sz="1400" kern="1200" dirty="0">
                          <a:effectLst/>
                        </a:rPr>
                        <a:t> </a:t>
                      </a:r>
                      <a:r>
                        <a:rPr lang="en-US" sz="1400" kern="1200" dirty="0" err="1">
                          <a:effectLst/>
                        </a:rPr>
                        <a:t>Healthline</a:t>
                      </a:r>
                      <a:r>
                        <a:rPr lang="en-US" sz="1400" kern="1200" dirty="0">
                          <a:effectLst/>
                        </a:rPr>
                        <a:t> Media. </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a:effectLst/>
                        </a:rPr>
                        <a:t>Cardiology</a:t>
                      </a:r>
                      <a:endParaRPr lang="en-US" sz="110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72839617"/>
                  </a:ext>
                </a:extLst>
              </a:tr>
              <a:tr h="503723">
                <a:tc>
                  <a:txBody>
                    <a:bodyPr/>
                    <a:lstStyle/>
                    <a:p>
                      <a:pPr marL="0" marR="0">
                        <a:lnSpc>
                          <a:spcPct val="106000"/>
                        </a:lnSpc>
                        <a:spcBef>
                          <a:spcPts val="0"/>
                        </a:spcBef>
                        <a:spcAft>
                          <a:spcPts val="0"/>
                        </a:spcAft>
                      </a:pPr>
                      <a:r>
                        <a:rPr lang="en-US" sz="1600" u="sng" kern="1200" dirty="0">
                          <a:effectLst/>
                          <a:hlinkClick r:id="rId4"/>
                        </a:rPr>
                        <a:t>Infection Control Pocketbook</a:t>
                      </a:r>
                      <a:r>
                        <a:rPr lang="en-US" sz="1600" u="sng" kern="1200" dirty="0">
                          <a:effectLst/>
                        </a:rPr>
                        <a:t> </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$0.99</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This app provides isolation recommendations for specific situations or organisms. Based on guidelines from the CDC.</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Immunology, Infectious Disease</a:t>
                      </a:r>
                      <a:endParaRPr lang="en-US" sz="11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886884540"/>
                  </a:ext>
                </a:extLst>
              </a:tr>
              <a:tr h="492747">
                <a:tc>
                  <a:txBody>
                    <a:bodyPr/>
                    <a:lstStyle/>
                    <a:p>
                      <a:pPr marL="0" marR="0">
                        <a:lnSpc>
                          <a:spcPct val="106000"/>
                        </a:lnSpc>
                        <a:spcBef>
                          <a:spcPts val="0"/>
                        </a:spcBef>
                        <a:spcAft>
                          <a:spcPts val="0"/>
                        </a:spcAft>
                      </a:pPr>
                      <a:r>
                        <a:rPr lang="en-US" sz="1600" u="sng" kern="1200" dirty="0">
                          <a:effectLst/>
                          <a:hlinkClick r:id="rId5"/>
                        </a:rPr>
                        <a:t>Lose it!</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a:effectLst/>
                        </a:rPr>
                        <a:t>Free</a:t>
                      </a:r>
                      <a:endParaRPr lang="en-US" sz="11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Set goals and establish a daily calorie budget that enables you to meet them. Stay on track each day by recording your food and exercise and staying within your budget. </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a:effectLst/>
                        </a:rPr>
                        <a:t>Nutrition, Diet Project</a:t>
                      </a:r>
                      <a:endParaRPr lang="en-US" sz="110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834054712"/>
                  </a:ext>
                </a:extLst>
              </a:tr>
              <a:tr h="632485">
                <a:tc>
                  <a:txBody>
                    <a:bodyPr/>
                    <a:lstStyle/>
                    <a:p>
                      <a:pPr marL="0" marR="0">
                        <a:lnSpc>
                          <a:spcPct val="106000"/>
                        </a:lnSpc>
                        <a:spcBef>
                          <a:spcPts val="0"/>
                        </a:spcBef>
                        <a:spcAft>
                          <a:spcPts val="0"/>
                        </a:spcAft>
                      </a:pPr>
                      <a:r>
                        <a:rPr lang="en-US" sz="1600" u="sng" kern="1200" dirty="0">
                          <a:effectLst/>
                          <a:hlinkClick r:id="rId6"/>
                        </a:rPr>
                        <a:t>Pocket Heart App</a:t>
                      </a:r>
                      <a:endParaRPr lang="en-US" sz="16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$0.99</a:t>
                      </a:r>
                      <a:endParaRPr lang="en-US" sz="11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3D Beating Heart App, redefines what engaging medical education content truly is with its elegant design, interactive quizzes, clinical cases and over 30,000 words of learning material.</a:t>
                      </a:r>
                      <a:endParaRPr lang="en-US" sz="11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Anatomy, Cardiology</a:t>
                      </a:r>
                      <a:endParaRPr lang="en-US" sz="1100" b="0" dirty="0">
                        <a:solidFill>
                          <a:schemeClr val="tx1"/>
                        </a:solidFill>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189694623"/>
                  </a:ext>
                </a:extLst>
              </a:tr>
              <a:tr h="493019">
                <a:tc>
                  <a:txBody>
                    <a:bodyPr/>
                    <a:lstStyle/>
                    <a:p>
                      <a:pPr marL="0" marR="0">
                        <a:lnSpc>
                          <a:spcPct val="106000"/>
                        </a:lnSpc>
                        <a:spcBef>
                          <a:spcPts val="0"/>
                        </a:spcBef>
                        <a:spcAft>
                          <a:spcPts val="0"/>
                        </a:spcAft>
                      </a:pPr>
                      <a:r>
                        <a:rPr lang="en-US" sz="1600" u="sng" kern="1200" dirty="0" err="1">
                          <a:effectLst/>
                          <a:hlinkClick r:id="rId7"/>
                        </a:rPr>
                        <a:t>VisualDx</a:t>
                      </a:r>
                      <a:endParaRPr lang="en-US" sz="16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dirty="0">
                          <a:effectLst/>
                        </a:rPr>
                        <a:t> Free</a:t>
                      </a:r>
                      <a:endParaRPr lang="en-US" sz="1100" dirty="0">
                        <a:effectLst/>
                      </a:endParaRPr>
                    </a:p>
                    <a:p>
                      <a:pPr marL="0" marR="0" algn="ctr">
                        <a:lnSpc>
                          <a:spcPct val="106000"/>
                        </a:lnSpc>
                        <a:spcBef>
                          <a:spcPts val="0"/>
                        </a:spcBef>
                        <a:spcAft>
                          <a:spcPts val="0"/>
                        </a:spcAft>
                      </a:pPr>
                      <a:r>
                        <a:rPr lang="en-US" sz="1400" kern="1200" dirty="0">
                          <a:effectLst/>
                        </a:rPr>
                        <a:t> </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Provides physician-reviewed clinical information with thousands of medical images showing the variation of disease presentation through age, stage, and skin type.</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Diagnosis, Dermatology</a:t>
                      </a:r>
                      <a:endParaRPr lang="en-US" sz="11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249182066"/>
                  </a:ext>
                </a:extLst>
              </a:tr>
            </a:tbl>
          </a:graphicData>
        </a:graphic>
      </p:graphicFrame>
    </p:spTree>
    <p:extLst>
      <p:ext uri="{BB962C8B-B14F-4D97-AF65-F5344CB8AC3E}">
        <p14:creationId xmlns:p14="http://schemas.microsoft.com/office/powerpoint/2010/main" val="395811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FOM Curriculum Resources</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464758738"/>
              </p:ext>
            </p:extLst>
          </p:nvPr>
        </p:nvGraphicFramePr>
        <p:xfrm>
          <a:off x="266700" y="1424009"/>
          <a:ext cx="11658600" cy="2057719"/>
        </p:xfrm>
        <a:graphic>
          <a:graphicData uri="http://schemas.openxmlformats.org/drawingml/2006/table">
            <a:tbl>
              <a:tblPr firstRow="1" bandRow="1">
                <a:tableStyleId>{073A0DAA-6AF3-43AB-8588-CEC1D06C72B9}</a:tableStyleId>
              </a:tblPr>
              <a:tblGrid>
                <a:gridCol w="1936711">
                  <a:extLst>
                    <a:ext uri="{9D8B030D-6E8A-4147-A177-3AD203B41FA5}">
                      <a16:colId xmlns:a16="http://schemas.microsoft.com/office/drawing/2014/main" val="2190012712"/>
                    </a:ext>
                  </a:extLst>
                </a:gridCol>
                <a:gridCol w="1051495">
                  <a:extLst>
                    <a:ext uri="{9D8B030D-6E8A-4147-A177-3AD203B41FA5}">
                      <a16:colId xmlns:a16="http://schemas.microsoft.com/office/drawing/2014/main" val="2723816476"/>
                    </a:ext>
                  </a:extLst>
                </a:gridCol>
                <a:gridCol w="6524043">
                  <a:extLst>
                    <a:ext uri="{9D8B030D-6E8A-4147-A177-3AD203B41FA5}">
                      <a16:colId xmlns:a16="http://schemas.microsoft.com/office/drawing/2014/main" val="2406368174"/>
                    </a:ext>
                  </a:extLst>
                </a:gridCol>
                <a:gridCol w="2146351">
                  <a:extLst>
                    <a:ext uri="{9D8B030D-6E8A-4147-A177-3AD203B41FA5}">
                      <a16:colId xmlns:a16="http://schemas.microsoft.com/office/drawing/2014/main" val="2788181724"/>
                    </a:ext>
                  </a:extLst>
                </a:gridCol>
              </a:tblGrid>
              <a:tr h="411480">
                <a:tc>
                  <a:txBody>
                    <a:bodyPr/>
                    <a:lstStyle/>
                    <a:p>
                      <a:pPr algn="ctr"/>
                      <a:r>
                        <a:rPr lang="en-US" sz="1600" dirty="0"/>
                        <a:t>Application </a:t>
                      </a:r>
                    </a:p>
                  </a:txBody>
                  <a:tcPr/>
                </a:tc>
                <a:tc>
                  <a:txBody>
                    <a:bodyPr/>
                    <a:lstStyle/>
                    <a:p>
                      <a:pPr algn="ctr"/>
                      <a:r>
                        <a:rPr lang="en-US" sz="1600" dirty="0"/>
                        <a:t>Cost</a:t>
                      </a:r>
                    </a:p>
                  </a:txBody>
                  <a:tcPr/>
                </a:tc>
                <a:tc>
                  <a:txBody>
                    <a:bodyPr/>
                    <a:lstStyle/>
                    <a:p>
                      <a:pPr algn="ctr"/>
                      <a:r>
                        <a:rPr lang="en-US" sz="1600" dirty="0"/>
                        <a:t>Description</a:t>
                      </a:r>
                    </a:p>
                  </a:txBody>
                  <a:tcPr/>
                </a:tc>
                <a:tc>
                  <a:txBody>
                    <a:bodyPr/>
                    <a:lstStyle/>
                    <a:p>
                      <a:pPr algn="ctr"/>
                      <a:r>
                        <a:rPr lang="en-US" sz="1600" dirty="0"/>
                        <a:t>Keyword(s)</a:t>
                      </a:r>
                    </a:p>
                  </a:txBody>
                  <a:tcPr/>
                </a:tc>
                <a:extLst>
                  <a:ext uri="{0D108BD9-81ED-4DB2-BD59-A6C34878D82A}">
                    <a16:rowId xmlns:a16="http://schemas.microsoft.com/office/drawing/2014/main" val="21360948"/>
                  </a:ext>
                </a:extLst>
              </a:tr>
              <a:tr h="370840">
                <a:tc>
                  <a:txBody>
                    <a:bodyPr/>
                    <a:lstStyle/>
                    <a:p>
                      <a:pPr marL="0" marR="0">
                        <a:lnSpc>
                          <a:spcPct val="106000"/>
                        </a:lnSpc>
                        <a:spcBef>
                          <a:spcPts val="0"/>
                        </a:spcBef>
                        <a:spcAft>
                          <a:spcPts val="0"/>
                        </a:spcAft>
                      </a:pPr>
                      <a:r>
                        <a:rPr lang="en-US" sz="1600" u="sng" kern="1200" dirty="0">
                          <a:effectLst/>
                          <a:hlinkClick r:id="rId2"/>
                        </a:rPr>
                        <a:t>Duke CPR</a:t>
                      </a:r>
                      <a:endParaRPr lang="en-US" sz="12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a:effectLst/>
                        </a:rPr>
                        <a:t>Free</a:t>
                      </a:r>
                      <a:endParaRPr lang="en-US" sz="11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Compression-only CPR doubles a person's chance of surviving sudden cardiac arrest. This app walks viewers through the simple steps for performing compression-only CPR.</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a:effectLst/>
                        </a:rPr>
                        <a:t>CPR</a:t>
                      </a:r>
                      <a:endParaRPr lang="en-US" sz="110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76799150"/>
                  </a:ext>
                </a:extLst>
              </a:tr>
              <a:tr h="370840">
                <a:tc>
                  <a:txBody>
                    <a:bodyPr/>
                    <a:lstStyle/>
                    <a:p>
                      <a:pPr marL="0" marR="0">
                        <a:lnSpc>
                          <a:spcPct val="106000"/>
                        </a:lnSpc>
                        <a:spcBef>
                          <a:spcPts val="0"/>
                        </a:spcBef>
                        <a:spcAft>
                          <a:spcPts val="0"/>
                        </a:spcAft>
                      </a:pPr>
                      <a:r>
                        <a:rPr lang="en-US" sz="1600" u="sng" kern="1200" dirty="0">
                          <a:effectLst/>
                          <a:hlinkClick r:id="rId3"/>
                        </a:rPr>
                        <a:t>Red Cross First Aid App</a:t>
                      </a:r>
                      <a:endParaRPr lang="en-US" sz="12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a:effectLst/>
                        </a:rPr>
                        <a:t>Free</a:t>
                      </a:r>
                      <a:endParaRPr lang="en-US" sz="1100" b="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Instant access to the information you need to know to handle the most common first aid emergencies. Includes videos, interactive quizzes and simple step-by-step advice.</a:t>
                      </a:r>
                      <a:endParaRPr lang="en-US" sz="11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First Aid</a:t>
                      </a:r>
                      <a:endParaRPr lang="en-US" sz="11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3200940283"/>
                  </a:ext>
                </a:extLst>
              </a:tr>
              <a:tr h="370840">
                <a:tc>
                  <a:txBody>
                    <a:bodyPr/>
                    <a:lstStyle/>
                    <a:p>
                      <a:pPr marL="0" marR="0">
                        <a:lnSpc>
                          <a:spcPct val="106000"/>
                        </a:lnSpc>
                        <a:spcBef>
                          <a:spcPts val="0"/>
                        </a:spcBef>
                        <a:spcAft>
                          <a:spcPts val="0"/>
                        </a:spcAft>
                      </a:pPr>
                      <a:r>
                        <a:rPr lang="en-US" sz="1600" u="sng" kern="1200" dirty="0">
                          <a:effectLst/>
                          <a:hlinkClick r:id="rId4"/>
                        </a:rPr>
                        <a:t>STB: Stop the Bleed</a:t>
                      </a:r>
                      <a:endParaRPr lang="en-US" sz="12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6000"/>
                        </a:lnSpc>
                        <a:spcBef>
                          <a:spcPts val="0"/>
                        </a:spcBef>
                        <a:spcAft>
                          <a:spcPts val="0"/>
                        </a:spcAft>
                      </a:pPr>
                      <a:r>
                        <a:rPr lang="en-US" sz="1400" kern="1200">
                          <a:effectLst/>
                        </a:rPr>
                        <a:t>Free</a:t>
                      </a:r>
                      <a:endParaRPr lang="en-US" sz="110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6000"/>
                        </a:lnSpc>
                        <a:spcBef>
                          <a:spcPts val="0"/>
                        </a:spcBef>
                        <a:spcAft>
                          <a:spcPts val="0"/>
                        </a:spcAft>
                      </a:pPr>
                      <a:r>
                        <a:rPr lang="en-US" sz="1400" kern="1200" dirty="0">
                          <a:effectLst/>
                        </a:rPr>
                        <a:t>Life-threatening bleeding can be fatal in minutes. Use this app to learn techniques recommended by the Stop the Bleed campaign to apply pressure and possibly save lives in an emergency.</a:t>
                      </a:r>
                      <a:endParaRPr lang="en-US" sz="1100" dirty="0">
                        <a:effectLst/>
                        <a:latin typeface="+mj-lt"/>
                        <a:ea typeface="Calibri" panose="020F0502020204030204" pitchFamily="34" charset="0"/>
                        <a:cs typeface="Times New Roman" panose="02020603050405020304" pitchFamily="18" charset="0"/>
                      </a:endParaRPr>
                    </a:p>
                  </a:txBody>
                  <a:tcPr marL="68580" marR="68580" marT="9525" marB="0"/>
                </a:tc>
                <a:tc>
                  <a:txBody>
                    <a:bodyPr/>
                    <a:lstStyle/>
                    <a:p>
                      <a:pPr marL="0" marR="0">
                        <a:lnSpc>
                          <a:spcPct val="107000"/>
                        </a:lnSpc>
                        <a:spcBef>
                          <a:spcPts val="0"/>
                        </a:spcBef>
                        <a:spcAft>
                          <a:spcPts val="0"/>
                        </a:spcAft>
                      </a:pPr>
                      <a:r>
                        <a:rPr lang="en-US" sz="1400" kern="1200" dirty="0">
                          <a:effectLst/>
                        </a:rPr>
                        <a:t>Tourniquet Training</a:t>
                      </a:r>
                      <a:endParaRPr lang="en-US" sz="1100" dirty="0">
                        <a:effectLst/>
                        <a:latin typeface="+mj-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8214304"/>
                  </a:ext>
                </a:extLst>
              </a:tr>
            </a:tbl>
          </a:graphicData>
        </a:graphic>
      </p:graphicFrame>
    </p:spTree>
    <p:extLst>
      <p:ext uri="{BB962C8B-B14F-4D97-AF65-F5344CB8AC3E}">
        <p14:creationId xmlns:p14="http://schemas.microsoft.com/office/powerpoint/2010/main" val="3860607353"/>
      </p:ext>
    </p:extLst>
  </p:cSld>
  <p:clrMapOvr>
    <a:masterClrMapping/>
  </p:clrMapOvr>
</p:sld>
</file>

<file path=ppt/theme/theme1.xml><?xml version="1.0" encoding="utf-8"?>
<a:theme xmlns:a="http://schemas.openxmlformats.org/drawingml/2006/main" name="COM 2020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M 2020 Template" id="{7EF1289B-437E-4F91-BF14-A85DC1339327}" vid="{E4DCDA28-6B2E-487D-8894-62B8B095AD0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E9BF9D9E72DF408D1FC4D7EE6F26D5" ma:contentTypeVersion="31" ma:contentTypeDescription="Create a new document." ma:contentTypeScope="" ma:versionID="c9f7b8b78e199adb4e9a61c32918cd2c">
  <xsd:schema xmlns:xsd="http://www.w3.org/2001/XMLSchema" xmlns:xs="http://www.w3.org/2001/XMLSchema" xmlns:p="http://schemas.microsoft.com/office/2006/metadata/properties" xmlns:ns2="423f1449-d494-4801-9b26-7fc50e542d22" xmlns:ns3="0cd5dc61-2f15-4bad-a112-36b28c5613c7" xmlns:ns4="099b29d4-a3d8-462c-83b1-056f7d53c45a" targetNamespace="http://schemas.microsoft.com/office/2006/metadata/properties" ma:root="true" ma:fieldsID="3f195ab91330b284a5603c46acd76850" ns2:_="" ns3:_="" ns4:_="">
    <xsd:import namespace="423f1449-d494-4801-9b26-7fc50e542d22"/>
    <xsd:import namespace="0cd5dc61-2f15-4bad-a112-36b28c5613c7"/>
    <xsd:import namespace="099b29d4-a3d8-462c-83b1-056f7d53c45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_Flow_SignoffStatu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3f1449-d494-4801-9b26-7fc50e542d2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d5dc61-2f15-4bad-a112-36b28c5613c7"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_Flow_SignoffStatus" ma:index="19" nillable="true" ma:displayName="Sign-off status" ma:internalName="Sign_x002d_off_x0020_status">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728a8d2-fce2-4ead-88e1-13feca96807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9b29d4-a3d8-462c-83b1-056f7d53c45a"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580e276e-7d96-4acd-9135-7381c5f76900}" ma:internalName="TaxCatchAll" ma:showField="CatchAllData" ma:web="099b29d4-a3d8-462c-83b1-056f7d53c4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low_SignoffStatus xmlns="0cd5dc61-2f15-4bad-a112-36b28c5613c7" xsi:nil="true"/>
    <TaxCatchAll xmlns="099b29d4-a3d8-462c-83b1-056f7d53c45a" xsi:nil="true"/>
    <lcf76f155ced4ddcb4097134ff3c332f xmlns="0cd5dc61-2f15-4bad-a112-36b28c5613c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07213A2-70D3-45C1-A746-0E4895980DCC}">
  <ds:schemaRefs>
    <ds:schemaRef ds:uri="http://schemas.microsoft.com/office/2006/metadata/contentType"/>
    <ds:schemaRef ds:uri="http://schemas.microsoft.com/office/2006/metadata/properties/metaAttributes"/>
    <ds:schemaRef ds:uri="http://www.w3.org/2000/xmlns/"/>
    <ds:schemaRef ds:uri="http://www.w3.org/2001/XMLSchema"/>
    <ds:schemaRef ds:uri="423f1449-d494-4801-9b26-7fc50e542d22"/>
    <ds:schemaRef ds:uri="0cd5dc61-2f15-4bad-a112-36b28c5613c7"/>
    <ds:schemaRef ds:uri="099b29d4-a3d8-462c-83b1-056f7d53c45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1CE7642-BE0B-4AA2-AB0A-D94A8D40BECB}">
  <ds:schemaRefs>
    <ds:schemaRef ds:uri="http://schemas.microsoft.com/sharepoint/v3/contenttype/forms"/>
  </ds:schemaRefs>
</ds:datastoreItem>
</file>

<file path=customXml/itemProps3.xml><?xml version="1.0" encoding="utf-8"?>
<ds:datastoreItem xmlns:ds="http://schemas.openxmlformats.org/officeDocument/2006/customXml" ds:itemID="{266CD025-4F5B-417D-8CB5-164468721F9A}">
  <ds:schemaRefs>
    <ds:schemaRef ds:uri="http://purl.org/dc/terms/"/>
    <ds:schemaRef ds:uri="http://purl.org/dc/dcmitype/"/>
    <ds:schemaRef ds:uri="http://schemas.microsoft.com/office/infopath/2007/PartnerControls"/>
    <ds:schemaRef ds:uri="http://schemas.microsoft.com/office/2006/metadata/properties"/>
    <ds:schemaRef ds:uri="http://purl.org/dc/elements/1.1/"/>
    <ds:schemaRef ds:uri="http://www.w3.org/XML/1998/namespace"/>
    <ds:schemaRef ds:uri="http://schemas.microsoft.com/office/2006/documentManagement/types"/>
    <ds:schemaRef ds:uri="http://schemas.openxmlformats.org/package/2006/metadata/core-properties"/>
    <ds:schemaRef ds:uri="099b29d4-a3d8-462c-83b1-056f7d53c45a"/>
    <ds:schemaRef ds:uri="0cd5dc61-2f15-4bad-a112-36b28c5613c7"/>
    <ds:schemaRef ds:uri="423f1449-d494-4801-9b26-7fc50e542d22"/>
  </ds:schemaRefs>
</ds:datastoreItem>
</file>

<file path=docProps/app.xml><?xml version="1.0" encoding="utf-8"?>
<Properties xmlns="http://schemas.openxmlformats.org/officeDocument/2006/extended-properties" xmlns:vt="http://schemas.openxmlformats.org/officeDocument/2006/docPropsVTypes">
  <Template>COM 2020 Template</Template>
  <TotalTime>16644</TotalTime>
  <Words>4048</Words>
  <Application>Microsoft Office PowerPoint</Application>
  <PresentationFormat>Widescreen</PresentationFormat>
  <Paragraphs>564</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Avenir Next</vt:lpstr>
      <vt:lpstr>Calibri</vt:lpstr>
      <vt:lpstr>Calibri Light</vt:lpstr>
      <vt:lpstr>Gill Sans MT</vt:lpstr>
      <vt:lpstr>Times New Roman</vt:lpstr>
      <vt:lpstr>COM 2020 Template</vt:lpstr>
      <vt:lpstr>iPad App Catalog</vt:lpstr>
      <vt:lpstr>Table of Contents – </vt:lpstr>
      <vt:lpstr>USMLE Preparation Apps</vt:lpstr>
      <vt:lpstr>Course Tools</vt:lpstr>
      <vt:lpstr>Notetaking/Productivity Tools</vt:lpstr>
      <vt:lpstr>FBS Curriculum Resources</vt:lpstr>
      <vt:lpstr>NSB Curriculum Resources</vt:lpstr>
      <vt:lpstr>PT Curriculum Resources</vt:lpstr>
      <vt:lpstr>FOM Curriculum Resources</vt:lpstr>
      <vt:lpstr>Radiology Curriculum Resources</vt:lpstr>
      <vt:lpstr>Library Resources</vt:lpstr>
      <vt:lpstr>Point of Care- Reference</vt:lpstr>
      <vt:lpstr>Point of Care- Tools</vt:lpstr>
      <vt:lpstr>Point of Care- Drug Information</vt:lpstr>
      <vt:lpstr>Clerkship- Community &amp; Preventive Medicine</vt:lpstr>
      <vt:lpstr>Clerkship- Critical Care/Anesthesia </vt:lpstr>
      <vt:lpstr>Clerkship- Geriatrics/ Palliative Care </vt:lpstr>
      <vt:lpstr>Clerkship- Medicine</vt:lpstr>
      <vt:lpstr>Clerkship- Pediatrics</vt:lpstr>
      <vt:lpstr>Clerkship- Psychiatry</vt:lpstr>
      <vt:lpstr>Clerkship- OB/GYN </vt:lpstr>
      <vt:lpstr>Clerkship- Surgery</vt:lpstr>
      <vt:lpstr>Suggestions?</vt:lpstr>
    </vt:vector>
  </TitlesOfParts>
  <Company>Florida Atlantic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 Catalog</dc:title>
  <dc:creator>Christine Clevenger</dc:creator>
  <cp:lastModifiedBy>Samantha Starr</cp:lastModifiedBy>
  <cp:revision>158</cp:revision>
  <cp:lastPrinted>2019-05-10T13:00:06Z</cp:lastPrinted>
  <dcterms:created xsi:type="dcterms:W3CDTF">2019-04-26T12:36:56Z</dcterms:created>
  <dcterms:modified xsi:type="dcterms:W3CDTF">2025-07-28T20:18:21Z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0x01010088E9BF9D9E72DF408D1FC4D7EE6F26D5</vt:lpwstr>
  </property>
  <property fmtid="{D5CDD505-2E9C-101B-9397-08002B2CF9AE}" pid="3" name="MediaServiceImageTags">
    <vt:lpwstr/>
  </property>
</Properties>
</file>